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7"/>
  </p:notesMasterIdLst>
  <p:sldIdLst>
    <p:sldId id="256" r:id="rId2"/>
    <p:sldId id="306" r:id="rId3"/>
    <p:sldId id="279" r:id="rId4"/>
    <p:sldId id="267" r:id="rId5"/>
    <p:sldId id="268" r:id="rId6"/>
    <p:sldId id="269" r:id="rId7"/>
    <p:sldId id="270" r:id="rId8"/>
    <p:sldId id="271" r:id="rId9"/>
    <p:sldId id="310" r:id="rId10"/>
    <p:sldId id="292" r:id="rId11"/>
    <p:sldId id="293" r:id="rId12"/>
    <p:sldId id="294" r:id="rId13"/>
    <p:sldId id="314" r:id="rId14"/>
    <p:sldId id="295" r:id="rId15"/>
    <p:sldId id="296" r:id="rId16"/>
    <p:sldId id="297" r:id="rId17"/>
    <p:sldId id="298" r:id="rId18"/>
    <p:sldId id="299" r:id="rId19"/>
    <p:sldId id="300" r:id="rId20"/>
    <p:sldId id="305" r:id="rId21"/>
    <p:sldId id="283" r:id="rId22"/>
    <p:sldId id="284" r:id="rId23"/>
    <p:sldId id="285" r:id="rId24"/>
    <p:sldId id="307" r:id="rId25"/>
    <p:sldId id="308" r:id="rId26"/>
    <p:sldId id="311" r:id="rId27"/>
    <p:sldId id="315" r:id="rId28"/>
    <p:sldId id="313" r:id="rId29"/>
    <p:sldId id="281" r:id="rId30"/>
    <p:sldId id="289" r:id="rId31"/>
    <p:sldId id="290" r:id="rId32"/>
    <p:sldId id="291" r:id="rId33"/>
    <p:sldId id="258" r:id="rId34"/>
    <p:sldId id="273" r:id="rId35"/>
    <p:sldId id="264" r:id="rId36"/>
    <p:sldId id="265" r:id="rId37"/>
    <p:sldId id="274" r:id="rId38"/>
    <p:sldId id="275" r:id="rId39"/>
    <p:sldId id="276" r:id="rId40"/>
    <p:sldId id="277" r:id="rId41"/>
    <p:sldId id="278" r:id="rId42"/>
    <p:sldId id="280" r:id="rId43"/>
    <p:sldId id="316" r:id="rId44"/>
    <p:sldId id="317" r:id="rId45"/>
    <p:sldId id="31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21A10-C554-4CDB-BB26-3AFA724DEAC4}" type="datetimeFigureOut">
              <a:rPr lang="en-US"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89FC-1D2D-4582-920E-386E491EB96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Compared to MCU of previous robot: 8 Hz 8-bit MCU, 128 kB flash, 4 kB SRAM, 10-bit ADC, 17 mA current draw</a:t>
            </a:r>
          </a:p>
          <a:p>
            <a:r>
              <a:rPr lang="EN-US"/>
              <a:t>Kristen and Justin have previous experience using this MCU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Outperforms the wireless module of the previous robot in all aspects - range, throughput, current draw,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3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2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609600"/>
            <a:ext cx="8675687" cy="1959085"/>
          </a:xfrm>
        </p:spPr>
        <p:txBody>
          <a:bodyPr/>
          <a:lstStyle/>
          <a:p>
            <a:r>
              <a:rPr lang="EN-US"/>
              <a:t>Bridge Inspection Robot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4000">
                <a:solidFill>
                  <a:srgbClr val="FFFFFF"/>
                </a:solidFill>
                <a:latin typeface="Century Gothic"/>
              </a:rPr>
              <a:t>Proposal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102851"/>
            <a:ext cx="8675687" cy="26883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Sean </a:t>
            </a:r>
            <a:r>
              <a:rPr lang="EN-US" err="1"/>
              <a:t>Csukas</a:t>
            </a:r>
          </a:p>
          <a:p>
            <a:r>
              <a:rPr lang="EN-US"/>
              <a:t>Kristen Fernandez</a:t>
            </a:r>
          </a:p>
          <a:p>
            <a:r>
              <a:rPr lang="EN-US" err="1"/>
              <a:t>Erikzzon</a:t>
            </a:r>
            <a:r>
              <a:rPr lang="EN-US"/>
              <a:t> </a:t>
            </a:r>
            <a:r>
              <a:rPr lang="EN-US" err="1"/>
              <a:t>Latoja</a:t>
            </a:r>
          </a:p>
          <a:p>
            <a:r>
              <a:rPr lang="EN-US"/>
              <a:t>Justin Tamayo</a:t>
            </a:r>
          </a:p>
          <a:p>
            <a:r>
              <a:rPr lang="EN-US" err="1"/>
              <a:t>Sanmeshkumar</a:t>
            </a:r>
            <a:r>
              <a:rPr lang="EN-US"/>
              <a:t> </a:t>
            </a:r>
            <a:r>
              <a:rPr lang="EN-US" err="1"/>
              <a:t>Udhayakumar</a:t>
            </a:r>
          </a:p>
          <a:p>
            <a:endParaRPr lang="EN-US"/>
          </a:p>
          <a:p>
            <a:r>
              <a:rPr lang="EN-US"/>
              <a:t>Advisor: Dr. Patricio Vela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For this design, weight and power consumption need to be minimalized</a:t>
            </a:r>
          </a:p>
          <a:p>
            <a:r>
              <a:rPr lang="en-US"/>
              <a:t>RPM can be relatively low since the robot does not need to traverse the bridge extremely fast</a:t>
            </a:r>
          </a:p>
          <a:p>
            <a:pPr lvl="1"/>
            <a:r>
              <a:rPr lang="en-US"/>
              <a:t>A four inch wheel turning at 60RPM would travel ~20m per minute</a:t>
            </a:r>
          </a:p>
          <a:p>
            <a:r>
              <a:rPr lang="en-US"/>
              <a:t>Moderate to high torque will be needed for angles up to 90°</a:t>
            </a:r>
          </a:p>
          <a:p>
            <a:r>
              <a:rPr lang="en-US"/>
              <a:t>There are not major space constraints on the motor</a:t>
            </a:r>
          </a:p>
          <a:p>
            <a:r>
              <a:rPr lang="en-US"/>
              <a:t>One motor would be required for each driven wheel</a:t>
            </a:r>
          </a:p>
          <a:p>
            <a:r>
              <a:rPr lang="en-US"/>
              <a:t>Encoder would be required, either built-in or as a separate module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Options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199" y="1460090"/>
          <a:ext cx="10073453" cy="494038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0095">
                  <a:extLst>
                    <a:ext uri="{9D8B030D-6E8A-4147-A177-3AD203B41FA5}">
                      <a16:colId xmlns:a16="http://schemas.microsoft.com/office/drawing/2014/main" val="2722641786"/>
                    </a:ext>
                  </a:extLst>
                </a:gridCol>
                <a:gridCol w="837883">
                  <a:extLst>
                    <a:ext uri="{9D8B030D-6E8A-4147-A177-3AD203B41FA5}">
                      <a16:colId xmlns:a16="http://schemas.microsoft.com/office/drawing/2014/main" val="3813744134"/>
                    </a:ext>
                  </a:extLst>
                </a:gridCol>
                <a:gridCol w="1177481">
                  <a:extLst>
                    <a:ext uri="{9D8B030D-6E8A-4147-A177-3AD203B41FA5}">
                      <a16:colId xmlns:a16="http://schemas.microsoft.com/office/drawing/2014/main" val="2708650658"/>
                    </a:ext>
                  </a:extLst>
                </a:gridCol>
                <a:gridCol w="1648143">
                  <a:extLst>
                    <a:ext uri="{9D8B030D-6E8A-4147-A177-3AD203B41FA5}">
                      <a16:colId xmlns:a16="http://schemas.microsoft.com/office/drawing/2014/main" val="3206756598"/>
                    </a:ext>
                  </a:extLst>
                </a:gridCol>
                <a:gridCol w="1200468">
                  <a:extLst>
                    <a:ext uri="{9D8B030D-6E8A-4147-A177-3AD203B41FA5}">
                      <a16:colId xmlns:a16="http://schemas.microsoft.com/office/drawing/2014/main" val="3922348439"/>
                    </a:ext>
                  </a:extLst>
                </a:gridCol>
                <a:gridCol w="1187768">
                  <a:extLst>
                    <a:ext uri="{9D8B030D-6E8A-4147-A177-3AD203B41FA5}">
                      <a16:colId xmlns:a16="http://schemas.microsoft.com/office/drawing/2014/main" val="3825944834"/>
                    </a:ext>
                  </a:extLst>
                </a:gridCol>
                <a:gridCol w="1079183">
                  <a:extLst>
                    <a:ext uri="{9D8B030D-6E8A-4147-A177-3AD203B41FA5}">
                      <a16:colId xmlns:a16="http://schemas.microsoft.com/office/drawing/2014/main" val="242878688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3556298074"/>
                    </a:ext>
                  </a:extLst>
                </a:gridCol>
              </a:tblGrid>
              <a:tr h="673839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Motor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Motor</a:t>
                      </a:r>
                    </a:p>
                    <a:p>
                      <a:pPr algn="l"/>
                      <a:r>
                        <a:rPr lang="en-US" sz="1800"/>
                        <a:t>Type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Operating</a:t>
                      </a:r>
                    </a:p>
                    <a:p>
                      <a:pPr algn="l"/>
                      <a:r>
                        <a:rPr lang="en-US" sz="1800"/>
                        <a:t>Voltage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Current Draw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Torque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Speed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Interface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Weight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377457"/>
                  </a:ext>
                </a:extLst>
              </a:tr>
              <a:tr h="673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/>
                        <a:t>Dynamixel</a:t>
                      </a:r>
                      <a:r>
                        <a:rPr lang="en-US" sz="180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Ax-12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Servo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9V-12V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50mA/900mA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15.3kg-cm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59 RPM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err="1"/>
                        <a:t>Async</a:t>
                      </a:r>
                      <a:endParaRPr lang="en-US" sz="1800"/>
                    </a:p>
                    <a:p>
                      <a:pPr algn="l"/>
                      <a:r>
                        <a:rPr lang="en-US" sz="1800"/>
                        <a:t>Serial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55g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291493"/>
                  </a:ext>
                </a:extLst>
              </a:tr>
              <a:tr h="382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effectLst/>
                        </a:rPr>
                        <a:t>Futaba S3003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Servo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4.8V-6V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8mA/400mA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4.2kg-cm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52 RPM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Analog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44.2g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52597"/>
                  </a:ext>
                </a:extLst>
              </a:tr>
              <a:tr h="673839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Tower Pro </a:t>
                      </a:r>
                    </a:p>
                    <a:p>
                      <a:pPr algn="l"/>
                      <a:r>
                        <a:rPr lang="en-US" sz="1800"/>
                        <a:t>MG995R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Servo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4.8V-6V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30mA/400mA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10kg-cm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62 RPM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Pulse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55g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52177"/>
                  </a:ext>
                </a:extLst>
              </a:tr>
              <a:tr h="673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 Gear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Motor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BDC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12V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110mA/800mA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4kg-cm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100RPM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PWM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193g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065864"/>
                  </a:ext>
                </a:extLst>
              </a:tr>
              <a:tr h="673839">
                <a:tc>
                  <a:txBody>
                    <a:bodyPr/>
                    <a:lstStyle/>
                    <a:p>
                      <a:pPr algn="l"/>
                      <a:r>
                        <a:rPr lang="en-US" sz="1800" err="1"/>
                        <a:t>Pololu</a:t>
                      </a:r>
                      <a:r>
                        <a:rPr lang="en-US" sz="1800"/>
                        <a:t> 37D metal gearmotor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BDC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6V</a:t>
                      </a:r>
                    </a:p>
                    <a:p>
                      <a:pPr algn="l"/>
                      <a:r>
                        <a:rPr lang="en-US" sz="1800"/>
                        <a:t>12V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250mA/2.5A</a:t>
                      </a:r>
                    </a:p>
                    <a:p>
                      <a:pPr algn="l"/>
                      <a:r>
                        <a:rPr lang="en-US" sz="1800"/>
                        <a:t>300mA/5A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9kg-cm</a:t>
                      </a:r>
                    </a:p>
                    <a:p>
                      <a:pPr algn="l"/>
                      <a:r>
                        <a:rPr lang="en-US" sz="1800"/>
                        <a:t>18kg-cm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80RPM</a:t>
                      </a:r>
                    </a:p>
                    <a:p>
                      <a:pPr algn="l"/>
                      <a:r>
                        <a:rPr lang="en-US" sz="1800"/>
                        <a:t>40RPM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PWM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205g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75934"/>
                  </a:ext>
                </a:extLst>
              </a:tr>
              <a:tr h="673839">
                <a:tc>
                  <a:txBody>
                    <a:bodyPr/>
                    <a:lstStyle/>
                    <a:p>
                      <a:pPr algn="l"/>
                      <a:r>
                        <a:rPr lang="en-US" sz="1800" err="1"/>
                        <a:t>Pololu</a:t>
                      </a:r>
                      <a:r>
                        <a:rPr lang="en-US" sz="1800"/>
                        <a:t> 25D metal gearmotor </a:t>
                      </a:r>
                    </a:p>
                    <a:p>
                      <a:pPr algn="l"/>
                      <a:r>
                        <a:rPr lang="en-US" sz="1800"/>
                        <a:t>w/ encoder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BDC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12V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 100mA/1.1A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6kg-cm</a:t>
                      </a:r>
                    </a:p>
                    <a:p>
                      <a:pPr algn="l"/>
                      <a:r>
                        <a:rPr lang="en-US" sz="1800"/>
                        <a:t>8kg-cm</a:t>
                      </a:r>
                    </a:p>
                    <a:p>
                      <a:pPr algn="l"/>
                      <a:r>
                        <a:rPr lang="en-US" sz="1800"/>
                        <a:t>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71RPM</a:t>
                      </a:r>
                    </a:p>
                    <a:p>
                      <a:pPr algn="l"/>
                      <a:r>
                        <a:rPr lang="en-US" sz="1800"/>
                        <a:t>55RPM</a:t>
                      </a:r>
                    </a:p>
                    <a:p>
                      <a:pPr algn="l"/>
                      <a:r>
                        <a:rPr lang="en-US" sz="1800"/>
                        <a:t>…</a:t>
                      </a:r>
                    </a:p>
                    <a:p>
                      <a:pPr algn="l"/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PWM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104g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9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12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07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</a:t>
            </a:r>
            <a:r>
              <a:rPr lang="EN-US" err="1"/>
              <a:t>Pololu</a:t>
            </a:r>
            <a:r>
              <a:rPr lang="EN-US"/>
              <a:t> 25D metal gearmotor with encoder is our ideal motor</a:t>
            </a:r>
          </a:p>
          <a:p>
            <a:r>
              <a:rPr lang="EN-US"/>
              <a:t>The motor comes with a  large variety of gear reduction options providing outputs ranging  from 0.144 kg-cm at 5600 RPM to 23kg-cm at 100 RPM</a:t>
            </a:r>
          </a:p>
          <a:p>
            <a:r>
              <a:rPr lang="EN-US"/>
              <a:t>The motor also offers 3 power options, High, Medium and Low power at 12V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69" y="1027906"/>
            <a:ext cx="5375131" cy="50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6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Accelerometer: Silicon Designs 2460-002</a:t>
            </a: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88508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3-Axis version of the original Model 2012-002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sz="2800">
                <a:solidFill>
                  <a:srgbClr val="000000"/>
                </a:solidFill>
                <a:latin typeface="Calibri"/>
              </a:rPr>
              <a:t>Significant lateral vibrations noted alongside vertical vibrations on the MARC bridge during previous testing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Input Range: ± 2 g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Frequency Response: 0 – 300 Hz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Differential Sensitivity: 2000 mV/g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Input Voltage: 8 – 32 VDC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Operating Current: 19 – 27 mA DC</a:t>
            </a:r>
          </a:p>
          <a:p>
            <a:r>
              <a:rPr lang="EN-US" sz="3200">
                <a:solidFill>
                  <a:srgbClr val="000000"/>
                </a:solidFill>
                <a:latin typeface="Calibri"/>
              </a:rPr>
              <a:t>Mass (without cabling): 21 g</a:t>
            </a:r>
          </a:p>
          <a:p>
            <a:pPr lvl="1"/>
            <a:endParaRPr lang="EN-US" sz="2800">
              <a:solidFill>
                <a:srgbClr val="000000"/>
              </a:solidFill>
              <a:latin typeface="Calibri"/>
            </a:endParaRPr>
          </a:p>
          <a:p>
            <a:pPr lvl="1"/>
            <a:endParaRPr lang="EN-US" sz="2800">
              <a:solidFill>
                <a:srgbClr val="000000"/>
              </a:solidFill>
              <a:latin typeface="Calibri"/>
            </a:endParaRPr>
          </a:p>
          <a:p>
            <a:pPr lvl="1"/>
            <a:endParaRPr lang="EN-US" sz="28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 descr="SD24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851" y="1952625"/>
            <a:ext cx="3458126" cy="34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Accelerometer Deployment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Requirements</a:t>
            </a:r>
          </a:p>
          <a:p>
            <a:pPr lvl="1"/>
            <a:r>
              <a:rPr lang="EN-US"/>
              <a:t>Accelerometer shall mount directly onto bridge</a:t>
            </a:r>
          </a:p>
          <a:p>
            <a:pPr lvl="1"/>
            <a:r>
              <a:rPr lang="EN-US"/>
              <a:t>Accelerometer shall be flush with bridge to ensure accuracy of measurements</a:t>
            </a:r>
          </a:p>
          <a:p>
            <a:r>
              <a:rPr lang="EN-US"/>
              <a:t>Design must incorporate vertical motion w.r.t. the Bridge Inspection Robot frame</a:t>
            </a:r>
          </a:p>
        </p:txBody>
      </p:sp>
    </p:spTree>
    <p:extLst>
      <p:ext uri="{BB962C8B-B14F-4D97-AF65-F5344CB8AC3E}">
        <p14:creationId xmlns:p14="http://schemas.microsoft.com/office/powerpoint/2010/main" val="194236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1: Rack &amp; 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2681" cy="3236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Low torque and power requirements</a:t>
            </a:r>
          </a:p>
          <a:p>
            <a:pPr lvl="1"/>
            <a:r>
              <a:rPr lang="EN-US"/>
              <a:t>Simple design concept</a:t>
            </a:r>
          </a:p>
          <a:p>
            <a:r>
              <a:rPr lang="EN-US"/>
              <a:t>Cons</a:t>
            </a:r>
          </a:p>
          <a:p>
            <a:pPr lvl="1"/>
            <a:r>
              <a:rPr lang="EN-US"/>
              <a:t>No existing prepackaged solution</a:t>
            </a:r>
          </a:p>
          <a:p>
            <a:pPr lvl="1"/>
            <a:r>
              <a:rPr lang="EN-US"/>
              <a:t>Rack adds excess weight</a:t>
            </a:r>
          </a:p>
        </p:txBody>
      </p:sp>
      <p:pic>
        <p:nvPicPr>
          <p:cNvPr id="1026" name="Picture 2" descr="http://img.directindustry.com/images_di/photo-g/20096-2786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1768569"/>
            <a:ext cx="4895278" cy="31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5062257"/>
            <a:ext cx="100298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4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Method 2: Linear Actuator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2681" cy="25241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Store-bought plug-and-play piece</a:t>
            </a:r>
          </a:p>
          <a:p>
            <a:pPr lvl="1"/>
            <a:r>
              <a:rPr lang="EN-US"/>
              <a:t>Less</a:t>
            </a:r>
            <a:r>
              <a:rPr lang="EN-US" sz="2000"/>
              <a:t> </a:t>
            </a:r>
            <a:r>
              <a:rPr lang="EN-US"/>
              <a:t>mass than rotary actuator for rack &amp; pinion method</a:t>
            </a:r>
          </a:p>
          <a:p>
            <a:r>
              <a:rPr lang="EN-US"/>
              <a:t>Cons</a:t>
            </a:r>
          </a:p>
          <a:p>
            <a:pPr lvl="1"/>
            <a:r>
              <a:rPr lang="EN-US"/>
              <a:t>Expensive to purchase</a:t>
            </a:r>
          </a:p>
          <a:p>
            <a:pPr lvl="1"/>
            <a:r>
              <a:rPr lang="EN-US"/>
              <a:t>Vertically space consuming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4349750"/>
            <a:ext cx="9553575" cy="1962150"/>
          </a:xfrm>
          <a:prstGeom prst="rect">
            <a:avLst/>
          </a:prstGeom>
        </p:spPr>
      </p:pic>
      <p:pic>
        <p:nvPicPr>
          <p:cNvPr id="1026" name="Picture 2" descr="https://s-media-cache-ak0.pinimg.com/originals/8c/89/20/8c8920d22d3aa378000982b2f360e2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963146"/>
            <a:ext cx="48006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3: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551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Fast actuation from robot to bridge and back</a:t>
            </a:r>
          </a:p>
          <a:p>
            <a:pPr lvl="1"/>
            <a:r>
              <a:rPr lang="EN-US"/>
              <a:t>Easy start and stop indications for data collection</a:t>
            </a:r>
          </a:p>
          <a:p>
            <a:r>
              <a:rPr lang="EN-US"/>
              <a:t>Cons</a:t>
            </a:r>
          </a:p>
          <a:p>
            <a:pPr lvl="1"/>
            <a:r>
              <a:rPr lang="EN-US"/>
              <a:t>No holding force, may be difficult to ensure proper contact</a:t>
            </a:r>
          </a:p>
          <a:p>
            <a:pPr lvl="1"/>
            <a:r>
              <a:rPr lang="EN-US"/>
              <a:t>High power consumption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11" y="1419225"/>
            <a:ext cx="5505527" cy="219499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60807"/>
              </p:ext>
            </p:extLst>
          </p:nvPr>
        </p:nvGraphicFramePr>
        <p:xfrm>
          <a:off x="1594253" y="5587256"/>
          <a:ext cx="862570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443">
                  <a:extLst>
                    <a:ext uri="{9D8B030D-6E8A-4147-A177-3AD203B41FA5}">
                      <a16:colId xmlns:a16="http://schemas.microsoft.com/office/drawing/2014/main" val="2499865996"/>
                    </a:ext>
                  </a:extLst>
                </a:gridCol>
                <a:gridCol w="1339355">
                  <a:extLst>
                    <a:ext uri="{9D8B030D-6E8A-4147-A177-3AD203B41FA5}">
                      <a16:colId xmlns:a16="http://schemas.microsoft.com/office/drawing/2014/main" val="2195269381"/>
                    </a:ext>
                  </a:extLst>
                </a:gridCol>
                <a:gridCol w="1505839">
                  <a:extLst>
                    <a:ext uri="{9D8B030D-6E8A-4147-A177-3AD203B41FA5}">
                      <a16:colId xmlns:a16="http://schemas.microsoft.com/office/drawing/2014/main" val="2975547328"/>
                    </a:ext>
                  </a:extLst>
                </a:gridCol>
                <a:gridCol w="1339355">
                  <a:extLst>
                    <a:ext uri="{9D8B030D-6E8A-4147-A177-3AD203B41FA5}">
                      <a16:colId xmlns:a16="http://schemas.microsoft.com/office/drawing/2014/main" val="3596811132"/>
                    </a:ext>
                  </a:extLst>
                </a:gridCol>
                <a:gridCol w="1339355">
                  <a:extLst>
                    <a:ext uri="{9D8B030D-6E8A-4147-A177-3AD203B41FA5}">
                      <a16:colId xmlns:a16="http://schemas.microsoft.com/office/drawing/2014/main" val="2033570923"/>
                    </a:ext>
                  </a:extLst>
                </a:gridCol>
                <a:gridCol w="1339355">
                  <a:extLst>
                    <a:ext uri="{9D8B030D-6E8A-4147-A177-3AD203B41FA5}">
                      <a16:colId xmlns:a16="http://schemas.microsoft.com/office/drawing/2014/main" val="2136248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Actuator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22542"/>
                  </a:ext>
                </a:extLst>
              </a:tr>
              <a:tr h="152387">
                <a:tc>
                  <a:txBody>
                    <a:bodyPr/>
                    <a:lstStyle/>
                    <a:p>
                      <a:r>
                        <a:rPr lang="EN-US"/>
                        <a:t>Series S-20-90-H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50.8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12.1V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155g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35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59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Decision: Linear Actuator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700591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Actuonix</a:t>
            </a:r>
            <a:r>
              <a:rPr lang="EN-US"/>
              <a:t> L12 30mm Linear Actuator</a:t>
            </a:r>
          </a:p>
          <a:p>
            <a:pPr lvl="1"/>
            <a:r>
              <a:rPr lang="EN-US"/>
              <a:t>Prepackaged solution</a:t>
            </a:r>
          </a:p>
          <a:p>
            <a:pPr lvl="1"/>
            <a:r>
              <a:rPr lang="EN-US"/>
              <a:t>Very low mass</a:t>
            </a:r>
          </a:p>
          <a:p>
            <a:pPr lvl="1"/>
            <a:r>
              <a:rPr lang="EN-US"/>
              <a:t>Potentiometer already available for control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May explore Rack &amp; Pinion further if Mechanical Engineer joins team or if complications occur</a:t>
            </a:r>
          </a:p>
        </p:txBody>
      </p:sp>
      <p:pic>
        <p:nvPicPr>
          <p:cNvPr id="2056" name="Picture 8" descr="http://www.robotshop.com/media/catalog/product/cache/1/image/900x900/9df78eab33525d08d6e5fb8d27136e95/f/i/firgelli-technologies-l12-actuator-30mm-50-1-12v-limit-switc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18" y="1825625"/>
            <a:ext cx="3968563" cy="39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3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2202227"/>
            <a:ext cx="4420721" cy="285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Accelerometer Signal Conditioning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54663" cy="47813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Prior testing showed structural vibrations yielded peak amplitude of only 0.125 mV at a vibration amplitude of 0.001 m/s^2</a:t>
            </a:r>
          </a:p>
          <a:p>
            <a:pPr lvl="1"/>
            <a:r>
              <a:rPr lang="EN-US"/>
              <a:t>Susceptible to circuitry noise</a:t>
            </a:r>
          </a:p>
          <a:p>
            <a:pPr lvl="1"/>
            <a:r>
              <a:rPr lang="EN-US"/>
              <a:t>Difficult to digitize with standard A/D Conversion</a:t>
            </a:r>
          </a:p>
          <a:p>
            <a:endParaRPr lang="en-US"/>
          </a:p>
          <a:p>
            <a:r>
              <a:rPr lang="EN-US"/>
              <a:t>Custom Signal Conditioning Module used in previous design</a:t>
            </a:r>
          </a:p>
          <a:p>
            <a:pPr lvl="1"/>
            <a:r>
              <a:rPr lang="EN-US"/>
              <a:t>Amplifies and conditions signal before A/D Conversion</a:t>
            </a:r>
          </a:p>
          <a:p>
            <a:pPr lvl="1"/>
            <a:r>
              <a:rPr lang="EN-US"/>
              <a:t>Receiving support from Dr. Wang for updating the current module to work with new accelerometer</a:t>
            </a:r>
          </a:p>
        </p:txBody>
      </p:sp>
    </p:spTree>
    <p:extLst>
      <p:ext uri="{BB962C8B-B14F-4D97-AF65-F5344CB8AC3E}">
        <p14:creationId xmlns:p14="http://schemas.microsoft.com/office/powerpoint/2010/main" val="302698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76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team will design a wireless sensing robot for structural health monitoring of steel structures </a:t>
            </a:r>
          </a:p>
          <a:p>
            <a:endParaRPr lang="en-US"/>
          </a:p>
          <a:p>
            <a:r>
              <a:rPr lang="en-US"/>
              <a:t>Replace the old flexure-based, four-wheeled robot with a design that features upgraded electrical and mechanical components along with increased mobility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32" y="2425278"/>
            <a:ext cx="4367711" cy="31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Tracking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solidFill>
                  <a:srgbClr val="000000"/>
                </a:solidFill>
                <a:latin typeface="Calibri"/>
              </a:rPr>
              <a:t>Assumptions</a:t>
            </a:r>
          </a:p>
          <a:p>
            <a:pPr lvl="1"/>
            <a:r>
              <a:rPr lang="EN-US" sz="2200">
                <a:solidFill>
                  <a:srgbClr val="000000"/>
                </a:solidFill>
                <a:latin typeface="Calibri"/>
              </a:rPr>
              <a:t>Initial orientation is known </a:t>
            </a:r>
          </a:p>
          <a:p>
            <a:pPr lvl="1"/>
            <a:r>
              <a:rPr lang="EN-US" sz="2200">
                <a:solidFill>
                  <a:srgbClr val="000000"/>
                </a:solidFill>
                <a:latin typeface="Calibri"/>
              </a:rPr>
              <a:t>Only straight path traversal is required for </a:t>
            </a:r>
            <a:br>
              <a:rPr lang="EN-US" sz="2200">
                <a:solidFill>
                  <a:srgbClr val="000000"/>
                </a:solidFill>
                <a:latin typeface="Calibri"/>
              </a:rPr>
            </a:br>
            <a:r>
              <a:rPr lang="en-US" sz="2200">
                <a:solidFill>
                  <a:srgbClr val="000000"/>
                </a:solidFill>
                <a:latin typeface="Calibri"/>
              </a:rPr>
              <a:t>the most part, with turning used for path </a:t>
            </a:r>
            <a:br>
              <a:rPr lang="en-US" sz="2200">
                <a:solidFill>
                  <a:srgbClr val="000000"/>
                </a:solidFill>
                <a:latin typeface="Calibri"/>
              </a:rPr>
            </a:br>
            <a:r>
              <a:rPr lang="en-US" sz="2200">
                <a:solidFill>
                  <a:srgbClr val="000000"/>
                </a:solidFill>
                <a:latin typeface="Calibri"/>
              </a:rPr>
              <a:t>corrections</a:t>
            </a:r>
            <a:endParaRPr lang="EN-US" sz="2200">
              <a:latin typeface="Times New Roman"/>
            </a:endParaRPr>
          </a:p>
          <a:p>
            <a:pPr lvl="1"/>
            <a:endParaRPr lang="EN-US" sz="2200">
              <a:latin typeface="Calibri"/>
            </a:endParaRP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Requirements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Need to go in a roughly straight path so rob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ot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won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’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t need to continuously correct path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Need to be able to detect edges so robot won’t fall off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Need to be able to identify locations of structural health measurements to around about 2m resolution fairly accurately as in experiment </a:t>
            </a:r>
            <a:r>
              <a:rPr lang="en-US" sz="2000">
                <a:solidFill>
                  <a:srgbClr val="000000"/>
                </a:solidFill>
              </a:rPr>
              <a:t>in thesis paper</a:t>
            </a:r>
            <a:endParaRPr lang="EN-US" sz="200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174" y="1199610"/>
            <a:ext cx="5366826" cy="21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5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1: Straight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259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Need to go in a roughly straight path so rob</a:t>
            </a:r>
            <a:r>
              <a:rPr lang="en-US">
                <a:solidFill>
                  <a:srgbClr val="000000"/>
                </a:solidFill>
              </a:rPr>
              <a:t>ot</a:t>
            </a:r>
            <a:r>
              <a:rPr lang="EN-US">
                <a:solidFill>
                  <a:srgbClr val="000000"/>
                </a:solidFill>
              </a:rPr>
              <a:t> won</a:t>
            </a:r>
            <a:r>
              <a:rPr lang="en-US">
                <a:solidFill>
                  <a:srgbClr val="000000"/>
                </a:solidFill>
              </a:rPr>
              <a:t>’</a:t>
            </a:r>
            <a:r>
              <a:rPr lang="EN-US">
                <a:solidFill>
                  <a:srgbClr val="000000"/>
                </a:solidFill>
              </a:rPr>
              <a:t>t need to continuously correct path (only yaw is considered)</a:t>
            </a:r>
          </a:p>
          <a:p>
            <a:r>
              <a:rPr lang="en-US">
                <a:solidFill>
                  <a:srgbClr val="000000"/>
                </a:solidFill>
              </a:rPr>
              <a:t>Possible Solutions: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Gyroscope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Cheap, simple data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No constant reference, just measures change of angle so error can accumulate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Magnetometer (basically compass):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Cheap, simple data, constant reference of  earth magnetic field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Magnetometer reference will be skewed by permanent magnets on wheels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Encoders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Cheap, simple data, probably not much drift due to permanent magnets holding the wheels well to the bridge, can be used for path correction by spinning one wheel more than other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Still potential for drift and no constant reference</a:t>
            </a: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1: Straight Path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2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Proposed solution: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Use Encoders on motor</a:t>
            </a:r>
          </a:p>
          <a:p>
            <a:r>
              <a:rPr lang="en-US">
                <a:solidFill>
                  <a:srgbClr val="000000"/>
                </a:solidFill>
              </a:rPr>
              <a:t>Stretch Goal: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Implement gyroscope as well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Will buy gyroscope and make sure gyro data is at least accessible</a:t>
            </a: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2: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2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Need to be able to detect edges so robot won’t fall off</a:t>
            </a:r>
          </a:p>
          <a:p>
            <a:r>
              <a:rPr lang="en-US">
                <a:solidFill>
                  <a:srgbClr val="000000"/>
                </a:solidFill>
              </a:rPr>
              <a:t>Possible Solutions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IR Sensors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Implemented before, simple output, cheap 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Color of bridge could affect edge detection capabilities (may need to adjust thresholds for an edge "hit" from bridge to bridge)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Ultrasonic sensors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Color no longer an issue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Generally more expensive than IR Sensors</a:t>
            </a:r>
            <a:r>
              <a:rPr lang="en-US"/>
              <a:t>, sound-absorbent material blinds the sensor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2: Edge Detection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Proposed Solutions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IR Sensors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Four IR sensors mounted close to wheels and near edge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Will verify that wheels will hit inclines so that sensors will not scrape against surfaces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46509" y="4079631"/>
            <a:ext cx="2333589" cy="205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246509" y="3502856"/>
            <a:ext cx="0" cy="26025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13303" y="3530919"/>
            <a:ext cx="0" cy="26025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10289" y="6105451"/>
            <a:ext cx="4951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41809" y="4832216"/>
            <a:ext cx="829994" cy="54164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IR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787270" y="3699803"/>
            <a:ext cx="1025294" cy="2433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530600"/>
            <a:ext cx="4237713" cy="25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3: Motion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5185703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Need to be able to identify locations of structural health measurements to around about 2m resolution fairly accurately as in experiment in thesis paper </a:t>
            </a:r>
          </a:p>
          <a:p>
            <a:r>
              <a:rPr lang="en-US">
                <a:solidFill>
                  <a:srgbClr val="000000"/>
                </a:solidFill>
              </a:rPr>
              <a:t>Possible Solutions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Solely Encoders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Already on robot for previous requirements so dual purpose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Encoder measurements not absolute so drift over long range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GPS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Absolute reference of position, pretty accurate (2m resolution)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Won’t work in regions with poor receptions and under the bridge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Separately bought IMU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Very accurate for small movements, can potentially localize, and all filtering and sensor data-fusion already done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Not accurate over large distances, can be expensive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/>
              <a:t>Use existing accelerometer in conjunction with encoders and gyroscope</a:t>
            </a:r>
          </a:p>
          <a:p>
            <a:pPr lvl="2"/>
            <a:r>
              <a:rPr lang="en-US"/>
              <a:t>Pros: </a:t>
            </a:r>
            <a:r>
              <a:rPr lang="en-US">
                <a:solidFill>
                  <a:srgbClr val="000000"/>
                </a:solidFill>
              </a:rPr>
              <a:t>Very accurate for small movements, save money and weight by using sensors already needed for robot </a:t>
            </a:r>
          </a:p>
          <a:p>
            <a:pPr lvl="2"/>
            <a:r>
              <a:rPr lang="en-US"/>
              <a:t>Cons: Need to implement filtering, sensor data fusion, and movement interpolation ourselves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1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3: Motion Tracking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51857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Proposed Solutions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Implement Now: Use encoder movement, combined with GPS for absolute position recalibration every 2m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Pros: Removes drift of encoder, when under bridge can rely purely on encoders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Extra part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Future: </a:t>
            </a:r>
            <a:r>
              <a:rPr lang="en-US"/>
              <a:t>Incorporate accelerometer and Gyroscope for extra position verification, and discard GPS</a:t>
            </a:r>
            <a:endParaRPr lang="en-US">
              <a:solidFill>
                <a:srgbClr val="000000"/>
              </a:solidFill>
            </a:endParaRPr>
          </a:p>
          <a:p>
            <a:pPr lvl="2"/>
            <a:r>
              <a:rPr lang="en-US">
                <a:solidFill>
                  <a:srgbClr val="000000"/>
                </a:solidFill>
              </a:rPr>
              <a:t>Pros: Less cost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Cons: Harder to implement accurately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Gyroscope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96922"/>
              </p:ext>
            </p:extLst>
          </p:nvPr>
        </p:nvGraphicFramePr>
        <p:xfrm>
          <a:off x="647114" y="1057293"/>
          <a:ext cx="1126822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44">
                  <a:extLst>
                    <a:ext uri="{9D8B030D-6E8A-4147-A177-3AD203B41FA5}">
                      <a16:colId xmlns:a16="http://schemas.microsoft.com/office/drawing/2014/main" val="888115612"/>
                    </a:ext>
                  </a:extLst>
                </a:gridCol>
                <a:gridCol w="676055">
                  <a:extLst>
                    <a:ext uri="{9D8B030D-6E8A-4147-A177-3AD203B41FA5}">
                      <a16:colId xmlns:a16="http://schemas.microsoft.com/office/drawing/2014/main" val="3264008506"/>
                    </a:ext>
                  </a:extLst>
                </a:gridCol>
                <a:gridCol w="1276993">
                  <a:extLst>
                    <a:ext uri="{9D8B030D-6E8A-4147-A177-3AD203B41FA5}">
                      <a16:colId xmlns:a16="http://schemas.microsoft.com/office/drawing/2014/main" val="305688295"/>
                    </a:ext>
                  </a:extLst>
                </a:gridCol>
                <a:gridCol w="1276993">
                  <a:extLst>
                    <a:ext uri="{9D8B030D-6E8A-4147-A177-3AD203B41FA5}">
                      <a16:colId xmlns:a16="http://schemas.microsoft.com/office/drawing/2014/main" val="3151678602"/>
                    </a:ext>
                  </a:extLst>
                </a:gridCol>
                <a:gridCol w="1141779">
                  <a:extLst>
                    <a:ext uri="{9D8B030D-6E8A-4147-A177-3AD203B41FA5}">
                      <a16:colId xmlns:a16="http://schemas.microsoft.com/office/drawing/2014/main" val="3157038630"/>
                    </a:ext>
                  </a:extLst>
                </a:gridCol>
                <a:gridCol w="841312">
                  <a:extLst>
                    <a:ext uri="{9D8B030D-6E8A-4147-A177-3AD203B41FA5}">
                      <a16:colId xmlns:a16="http://schemas.microsoft.com/office/drawing/2014/main" val="880182340"/>
                    </a:ext>
                  </a:extLst>
                </a:gridCol>
                <a:gridCol w="1156806">
                  <a:extLst>
                    <a:ext uri="{9D8B030D-6E8A-4147-A177-3AD203B41FA5}">
                      <a16:colId xmlns:a16="http://schemas.microsoft.com/office/drawing/2014/main" val="4045069761"/>
                    </a:ext>
                  </a:extLst>
                </a:gridCol>
                <a:gridCol w="3651340">
                  <a:extLst>
                    <a:ext uri="{9D8B030D-6E8A-4147-A177-3AD203B41FA5}">
                      <a16:colId xmlns:a16="http://schemas.microsoft.com/office/drawing/2014/main" val="2441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#</a:t>
                      </a:r>
                      <a:r>
                        <a:rPr lang="en-US" baseline="0"/>
                        <a:t> of axes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 Draw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SparkFun</a:t>
                      </a: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Triple-Axis Digital-Output Gyro Breakout - </a:t>
                      </a:r>
                    </a:p>
                    <a:p>
                      <a:r>
                        <a:rPr lang="en-US"/>
                        <a:t>ITG-3200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± (2000°/sec)/(2^16) = ± .0305°/sec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Zero</a:t>
                      </a:r>
                      <a:r>
                        <a:rPr lang="en-US" baseline="0"/>
                        <a:t> Bias: </a:t>
                      </a:r>
                      <a:r>
                        <a:rPr lang="en-US"/>
                        <a:t>± 40°/s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23.4 </a:t>
                      </a:r>
                      <a:r>
                        <a:rPr lang="en-US" err="1"/>
                        <a:t>mW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user-selectable internal low-pass filter bandwidth. Fast-Mode I2C (400kHz). Temp sensor.  Optional external clock inputs of 32.768kHz or 19.2MHz to synchronize with system clock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9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ST L3GD20H</a:t>
                      </a:r>
                    </a:p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$3.42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±245/±500/±2000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°/s with 16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Zero Bias: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 ±25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°/s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15 </a:t>
                      </a:r>
                      <a:r>
                        <a:rPr lang="en-US" err="1">
                          <a:solidFill>
                            <a:srgbClr val="FF0000"/>
                          </a:solidFill>
                        </a:rPr>
                        <a:t>mW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I2C/SPI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enabled integrated low-pass</a:t>
                      </a:r>
                      <a:r>
                        <a:rPr lang="en-US" sz="1800" b="0" i="0" kern="1200" baseline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high-pass filters. Temp sensor.</a:t>
                      </a:r>
                    </a:p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85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SparkFun</a:t>
                      </a: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Tri-Axis Gyro Breakout - L3G4200D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±250/±500/±2000°/s with 16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Zero</a:t>
                      </a:r>
                      <a:r>
                        <a:rPr lang="en-US" baseline="0"/>
                        <a:t> Bias:  ±245/±500/±2000°/s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21.96 </a:t>
                      </a:r>
                      <a:r>
                        <a:rPr lang="en-US" err="1"/>
                        <a:t>mW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I2C/SPI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Integrated low- and high-pass filters with user-selectable</a:t>
                      </a:r>
                    </a:p>
                    <a:p>
                      <a:r>
                        <a:rPr lang="en-US"/>
                        <a:t>bandwidth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6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77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GPS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02228"/>
              </p:ext>
            </p:extLst>
          </p:nvPr>
        </p:nvGraphicFramePr>
        <p:xfrm>
          <a:off x="487676" y="1325563"/>
          <a:ext cx="1121781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227">
                  <a:extLst>
                    <a:ext uri="{9D8B030D-6E8A-4147-A177-3AD203B41FA5}">
                      <a16:colId xmlns:a16="http://schemas.microsoft.com/office/drawing/2014/main" val="812230169"/>
                    </a:ext>
                  </a:extLst>
                </a:gridCol>
                <a:gridCol w="895500">
                  <a:extLst>
                    <a:ext uri="{9D8B030D-6E8A-4147-A177-3AD203B41FA5}">
                      <a16:colId xmlns:a16="http://schemas.microsoft.com/office/drawing/2014/main" val="3143222757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137555977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2624759259"/>
                    </a:ext>
                  </a:extLst>
                </a:gridCol>
                <a:gridCol w="1322363">
                  <a:extLst>
                    <a:ext uri="{9D8B030D-6E8A-4147-A177-3AD203B41FA5}">
                      <a16:colId xmlns:a16="http://schemas.microsoft.com/office/drawing/2014/main" val="2903244628"/>
                    </a:ext>
                  </a:extLst>
                </a:gridCol>
                <a:gridCol w="1111347">
                  <a:extLst>
                    <a:ext uri="{9D8B030D-6E8A-4147-A177-3AD203B41FA5}">
                      <a16:colId xmlns:a16="http://schemas.microsoft.com/office/drawing/2014/main" val="4105062744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3583148751"/>
                    </a:ext>
                  </a:extLst>
                </a:gridCol>
                <a:gridCol w="2181664">
                  <a:extLst>
                    <a:ext uri="{9D8B030D-6E8A-4147-A177-3AD203B41FA5}">
                      <a16:colId xmlns:a16="http://schemas.microsoft.com/office/drawing/2014/main" val="3149762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Update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9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rgbClr val="FF0000"/>
                          </a:solidFill>
                        </a:rPr>
                        <a:t>Adafruit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 Ultimate GPS Breakout - 66 Channel MTK3339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$39.95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 </a:t>
                      </a:r>
                      <a:r>
                        <a:rPr lang="en-US" sz="1800" b="0" i="0" kern="120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dBm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en-US" err="1">
                          <a:solidFill>
                            <a:srgbClr val="FF0000"/>
                          </a:solidFill>
                        </a:rPr>
                        <a:t>mW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Serial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err="1">
                          <a:solidFill>
                            <a:srgbClr val="FF0000"/>
                          </a:solidFill>
                        </a:rPr>
                        <a:t>Comuniation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Comes with breakout</a:t>
                      </a:r>
                      <a:r>
                        <a:rPr lang="en-US" baseline="0">
                          <a:solidFill>
                            <a:srgbClr val="FF0000"/>
                          </a:solidFill>
                        </a:rPr>
                        <a:t> board. Has in-built data-logging. SMA connector to connect external antenna.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5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GPS Bee with Mini Embedded Antenna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$16.00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 2.5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160dBm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200 </a:t>
                      </a:r>
                      <a:r>
                        <a:rPr lang="en-US" err="1"/>
                        <a:t>mW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UART, USB, DDC and SPI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SMA connector to connect external antenna.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1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Venus GPS with SMA Connector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$49.95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165dBm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297 </a:t>
                      </a:r>
                      <a:r>
                        <a:rPr lang="en-US" err="1"/>
                        <a:t>mW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UART</a:t>
                      </a:r>
                      <a:r>
                        <a:rPr lang="en-US" baseline="0"/>
                        <a:t>, SPI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Internal flash for optional 75K point data logging. </a:t>
                      </a:r>
                      <a:r>
                        <a:rPr lang="en-US" baseline="0"/>
                        <a:t>SMA connector to connect external antenna.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4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5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37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07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</a:rPr>
              <a:t>Electromagnet</a:t>
            </a:r>
            <a:endParaRPr lang="en-US">
              <a:latin typeface="Calibri"/>
            </a:endParaRPr>
          </a:p>
          <a:p>
            <a:pPr lvl="1"/>
            <a:r>
              <a:rPr lang="EN-US">
                <a:latin typeface="Calibri"/>
              </a:rPr>
              <a:t>Example specifications</a:t>
            </a:r>
          </a:p>
          <a:p>
            <a:pPr lvl="2"/>
            <a:r>
              <a:rPr lang="EN-US">
                <a:latin typeface="Calibri"/>
              </a:rPr>
              <a:t>20x15mm</a:t>
            </a:r>
          </a:p>
          <a:p>
            <a:pPr lvl="2"/>
            <a:r>
              <a:rPr lang="EN-US">
                <a:latin typeface="Calibri"/>
              </a:rPr>
              <a:t>12VDC</a:t>
            </a:r>
            <a:r>
              <a:rPr lang="en-US">
                <a:latin typeface="Calibri"/>
              </a:rPr>
              <a:t> @ 0.25A</a:t>
            </a:r>
            <a:endParaRPr lang="EN-US">
              <a:latin typeface="Calibri"/>
            </a:endParaRPr>
          </a:p>
          <a:p>
            <a:pPr lvl="2"/>
            <a:r>
              <a:rPr lang="EN-US">
                <a:latin typeface="Calibri"/>
              </a:rPr>
              <a:t>Strength: 5.5 lb.</a:t>
            </a:r>
          </a:p>
          <a:p>
            <a:r>
              <a:rPr lang="EN-US">
                <a:latin typeface="Calibri"/>
              </a:rPr>
              <a:t>Permanent magnet (neodymium)</a:t>
            </a:r>
            <a:endParaRPr lang="en-US">
              <a:latin typeface="Calibri"/>
            </a:endParaRPr>
          </a:p>
          <a:p>
            <a:pPr lvl="1"/>
            <a:r>
              <a:rPr lang="EN-US">
                <a:latin typeface="Calibri"/>
              </a:rPr>
              <a:t>Example specifications</a:t>
            </a:r>
            <a:endParaRPr lang="en-US">
              <a:latin typeface="Calibri"/>
            </a:endParaRPr>
          </a:p>
          <a:p>
            <a:pPr lvl="2"/>
            <a:r>
              <a:rPr lang="en-US"/>
              <a:t>No power cost</a:t>
            </a:r>
            <a:endParaRPr lang="EN-US">
              <a:latin typeface="Calibri"/>
            </a:endParaRPr>
          </a:p>
          <a:p>
            <a:pPr lvl="2"/>
            <a:r>
              <a:rPr lang="EN-US">
                <a:latin typeface="Calibri"/>
              </a:rPr>
              <a:t>3/4" x 3/8" x 1/16"</a:t>
            </a:r>
          </a:p>
          <a:p>
            <a:pPr lvl="2"/>
            <a:r>
              <a:rPr lang="EN-US">
                <a:latin typeface="Calibri"/>
              </a:rPr>
              <a:t>Strength: 3.86 lb.</a:t>
            </a:r>
          </a:p>
          <a:p>
            <a:pPr lvl="2"/>
            <a:endParaRPr lang="EN-US">
              <a:latin typeface="Calibri"/>
            </a:endParaRPr>
          </a:p>
        </p:txBody>
      </p:sp>
      <p:pic>
        <p:nvPicPr>
          <p:cNvPr id="4" name="Picture 3" descr="A670_1_20150817514093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552450"/>
            <a:ext cx="4357370" cy="3275331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801" y="3645568"/>
            <a:ext cx="3361374" cy="25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and Stretch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Goals</a:t>
            </a:r>
          </a:p>
          <a:p>
            <a:pPr lvl="1"/>
            <a:r>
              <a:rPr lang="EN-US"/>
              <a:t>Ability to horizontally and vertically traverse steel bridges</a:t>
            </a:r>
          </a:p>
          <a:p>
            <a:pPr lvl="1"/>
            <a:r>
              <a:rPr lang="EN-US"/>
              <a:t>Measure bridge vibrations at low frequencies</a:t>
            </a:r>
          </a:p>
          <a:p>
            <a:pPr lvl="1"/>
            <a:r>
              <a:rPr lang="EN-US"/>
              <a:t>Wirelessly transmit vibration data to a PC</a:t>
            </a:r>
          </a:p>
          <a:p>
            <a:pPr lvl="1"/>
            <a:r>
              <a:rPr lang="EN-US"/>
              <a:t>Holding weight strong enough for future module attachments </a:t>
            </a:r>
          </a:p>
          <a:p>
            <a:pPr lvl="1"/>
            <a:r>
              <a:rPr lang="EN-US"/>
              <a:t>Light enough for deployment and retrieval by drone</a:t>
            </a:r>
          </a:p>
          <a:p>
            <a:pPr lvl="1"/>
            <a:endParaRPr lang="en-US"/>
          </a:p>
          <a:p>
            <a:r>
              <a:rPr lang="EN-US" b="1"/>
              <a:t>Stretch Goals</a:t>
            </a:r>
          </a:p>
          <a:p>
            <a:pPr lvl="1"/>
            <a:r>
              <a:rPr lang="EN-US"/>
              <a:t>Complex Path following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Microcontroller – TI MSP432P401R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017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Specifications</a:t>
            </a:r>
          </a:p>
          <a:p>
            <a:pPr lvl="1"/>
            <a:r>
              <a:rPr lang="EN-US"/>
              <a:t>48 MHz ARM 32-bit CPU</a:t>
            </a:r>
          </a:p>
          <a:p>
            <a:pPr lvl="1"/>
            <a:r>
              <a:rPr lang="EN-US"/>
              <a:t>256 kB of flash memory</a:t>
            </a:r>
          </a:p>
          <a:p>
            <a:pPr lvl="1"/>
            <a:r>
              <a:rPr lang="EN-US"/>
              <a:t>64 kB SRAM</a:t>
            </a:r>
          </a:p>
          <a:p>
            <a:pPr lvl="1"/>
            <a:r>
              <a:rPr lang="EN-US"/>
              <a:t>14-bit ADC</a:t>
            </a:r>
          </a:p>
          <a:p>
            <a:pPr lvl="1"/>
            <a:r>
              <a:rPr lang="EN-US"/>
              <a:t>Current draw (active mode, typical): 7.8 mA </a:t>
            </a:r>
          </a:p>
          <a:p>
            <a:r>
              <a:rPr lang="EN-US"/>
              <a:t>Programmed via Code Composer Studio IDE</a:t>
            </a:r>
          </a:p>
          <a:p>
            <a:r>
              <a:rPr lang="EN-US"/>
              <a:t>MSP432 Launchpad will be used for rapid prototyping</a:t>
            </a:r>
          </a:p>
          <a:p>
            <a:r>
              <a:rPr lang="EN-US"/>
              <a:t>Surface-mounted MSP432 will be incorporated into final design</a:t>
            </a:r>
            <a:br>
              <a:rPr lang="EN-US"/>
            </a:br>
            <a:endParaRPr lang="EN-US"/>
          </a:p>
          <a:p>
            <a:pPr lvl="1"/>
            <a:endParaRPr lang="EN-US">
              <a:latin typeface="Calibri"/>
            </a:endParaRPr>
          </a:p>
          <a:p>
            <a:pPr lvl="1"/>
            <a:endParaRPr lang="EN-US"/>
          </a:p>
        </p:txBody>
      </p:sp>
      <p:pic>
        <p:nvPicPr>
          <p:cNvPr id="4" name="Picture 3" descr="MSP-EXP432P401R_FrontRED.jpg"/>
          <p:cNvPicPr>
            <a:picLocks noChangeAspect="1"/>
          </p:cNvPicPr>
          <p:nvPr/>
        </p:nvPicPr>
        <p:blipFill>
          <a:blip r:embed="rId3"/>
          <a:srcRect l="12901" t="7955" r="12094" b="7649"/>
          <a:stretch>
            <a:fillRect/>
          </a:stretch>
        </p:blipFill>
        <p:spPr>
          <a:xfrm>
            <a:off x="8012501" y="1687842"/>
            <a:ext cx="3331231" cy="4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5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Wireless Module - </a:t>
            </a:r>
            <a:r>
              <a:rPr lang="EN-US" sz="4000" err="1"/>
              <a:t>XBee</a:t>
            </a:r>
            <a:r>
              <a:rPr lang="EN-US" sz="4000"/>
              <a:t> S2C </a:t>
            </a:r>
            <a:r>
              <a:rPr lang="EN-US" sz="4000" err="1"/>
              <a:t>DigiMesh</a:t>
            </a:r>
            <a:r>
              <a:rPr lang="EN-US" sz="4000"/>
              <a:t> 2.4</a:t>
            </a:r>
            <a:endParaRPr lang="EN-US" sz="360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1117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Specifications</a:t>
            </a:r>
          </a:p>
          <a:p>
            <a:pPr lvl="1"/>
            <a:r>
              <a:rPr lang="EN-US"/>
              <a:t>Max outdoor range: 1200 m</a:t>
            </a:r>
          </a:p>
          <a:p>
            <a:pPr lvl="1"/>
            <a:r>
              <a:rPr lang="EN-US"/>
              <a:t>Throughput: up to 250 Kbps</a:t>
            </a:r>
          </a:p>
          <a:p>
            <a:pPr lvl="1"/>
            <a:r>
              <a:rPr lang="EN-US"/>
              <a:t>Data payload per frame: up to 256 Kbps</a:t>
            </a:r>
          </a:p>
          <a:p>
            <a:pPr lvl="1"/>
            <a:r>
              <a:rPr lang="EN-US"/>
              <a:t>Interface: SPI</a:t>
            </a:r>
          </a:p>
          <a:p>
            <a:pPr lvl="1"/>
            <a:r>
              <a:rPr lang="EN-US"/>
              <a:t>Current draw (typical): 28-33 mA</a:t>
            </a:r>
          </a:p>
          <a:p>
            <a:pPr lvl="1"/>
            <a:r>
              <a:rPr lang="EN-US"/>
              <a:t>Wireless Protocol: </a:t>
            </a:r>
            <a:r>
              <a:rPr lang="EN-US" err="1"/>
              <a:t>Digimesh</a:t>
            </a:r>
          </a:p>
          <a:p>
            <a:r>
              <a:rPr lang="EN-US"/>
              <a:t>Raw </a:t>
            </a:r>
            <a:r>
              <a:rPr lang="en-US"/>
              <a:t>conditioned </a:t>
            </a:r>
            <a:r>
              <a:rPr lang="EN-US"/>
              <a:t>data will be sent to PC for post-processing</a:t>
            </a:r>
          </a:p>
          <a:p>
            <a:pPr lvl="1"/>
            <a:endParaRPr lang="EN-US"/>
          </a:p>
        </p:txBody>
      </p:sp>
      <p:pic>
        <p:nvPicPr>
          <p:cNvPr id="6" name="Picture 5" descr="xbee-s2c-digimesh-2-4.jpg"/>
          <p:cNvPicPr>
            <a:picLocks noChangeAspect="1"/>
          </p:cNvPicPr>
          <p:nvPr/>
        </p:nvPicPr>
        <p:blipFill>
          <a:blip r:embed="rId3"/>
          <a:srcRect r="621"/>
          <a:stretch>
            <a:fillRect/>
          </a:stretch>
        </p:blipFill>
        <p:spPr>
          <a:xfrm>
            <a:off x="6743700" y="2543175"/>
            <a:ext cx="4737543" cy="27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Power requirements will be mainly dependent on the following:</a:t>
            </a:r>
          </a:p>
          <a:p>
            <a:pPr lvl="1"/>
            <a:r>
              <a:rPr lang="en-US"/>
              <a:t>Motors</a:t>
            </a:r>
          </a:p>
          <a:p>
            <a:pPr lvl="1"/>
            <a:r>
              <a:rPr lang="en-US"/>
              <a:t>Wireless</a:t>
            </a:r>
          </a:p>
          <a:p>
            <a:pPr lvl="1"/>
            <a:r>
              <a:rPr lang="en-US"/>
              <a:t>Accelerometer</a:t>
            </a:r>
          </a:p>
          <a:p>
            <a:pPr lvl="1"/>
            <a:r>
              <a:rPr lang="en-US" err="1"/>
              <a:t>Acc</a:t>
            </a:r>
            <a:r>
              <a:rPr lang="en-US"/>
              <a:t> Deployment</a:t>
            </a:r>
          </a:p>
          <a:p>
            <a:r>
              <a:rPr lang="en-US"/>
              <a:t>The robot is expected to run for at least one hour actively and an additional hour stationary</a:t>
            </a:r>
          </a:p>
          <a:p>
            <a:r>
              <a:rPr lang="en-US"/>
              <a:t>The robot will require a maximum voltage of 12V to accommodate the accelerometer and motors. Power conversion circuitry will be used to create lower voltages for other components</a:t>
            </a:r>
          </a:p>
        </p:txBody>
      </p:sp>
    </p:spTree>
    <p:extLst>
      <p:ext uri="{BB962C8B-B14F-4D97-AF65-F5344CB8AC3E}">
        <p14:creationId xmlns:p14="http://schemas.microsoft.com/office/powerpoint/2010/main" val="1887262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Battery Options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41809"/>
              </p:ext>
            </p:extLst>
          </p:nvPr>
        </p:nvGraphicFramePr>
        <p:xfrm>
          <a:off x="838200" y="1690688"/>
          <a:ext cx="8079870" cy="4348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46645">
                  <a:extLst>
                    <a:ext uri="{9D8B030D-6E8A-4147-A177-3AD203B41FA5}">
                      <a16:colId xmlns:a16="http://schemas.microsoft.com/office/drawing/2014/main" val="1662920619"/>
                    </a:ext>
                  </a:extLst>
                </a:gridCol>
                <a:gridCol w="1346645">
                  <a:extLst>
                    <a:ext uri="{9D8B030D-6E8A-4147-A177-3AD203B41FA5}">
                      <a16:colId xmlns:a16="http://schemas.microsoft.com/office/drawing/2014/main" val="3889956375"/>
                    </a:ext>
                  </a:extLst>
                </a:gridCol>
                <a:gridCol w="1346645">
                  <a:extLst>
                    <a:ext uri="{9D8B030D-6E8A-4147-A177-3AD203B41FA5}">
                      <a16:colId xmlns:a16="http://schemas.microsoft.com/office/drawing/2014/main" val="3293191510"/>
                    </a:ext>
                  </a:extLst>
                </a:gridCol>
                <a:gridCol w="1346645">
                  <a:extLst>
                    <a:ext uri="{9D8B030D-6E8A-4147-A177-3AD203B41FA5}">
                      <a16:colId xmlns:a16="http://schemas.microsoft.com/office/drawing/2014/main" val="1601353485"/>
                    </a:ext>
                  </a:extLst>
                </a:gridCol>
                <a:gridCol w="1346645">
                  <a:extLst>
                    <a:ext uri="{9D8B030D-6E8A-4147-A177-3AD203B41FA5}">
                      <a16:colId xmlns:a16="http://schemas.microsoft.com/office/drawing/2014/main" val="721776556"/>
                    </a:ext>
                  </a:extLst>
                </a:gridCol>
                <a:gridCol w="1346645">
                  <a:extLst>
                    <a:ext uri="{9D8B030D-6E8A-4147-A177-3AD203B41FA5}">
                      <a16:colId xmlns:a16="http://schemas.microsoft.com/office/drawing/2014/main" val="559023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Battery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Voltage Rating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Capacity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Recharge?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Weight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Vendor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5105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Alkaline 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Duracell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3301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Alkaline 9V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Duracell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072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Ni-</a:t>
                      </a:r>
                      <a:r>
                        <a:rPr lang="en-US" err="1"/>
                        <a:t>Mh</a:t>
                      </a:r>
                      <a:r>
                        <a:rPr lang="en-US"/>
                        <a:t> 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1.2V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26.5g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Tenergy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720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Ni-</a:t>
                      </a:r>
                      <a:r>
                        <a:rPr lang="en-US" err="1"/>
                        <a:t>Mh</a:t>
                      </a:r>
                      <a:r>
                        <a:rPr lang="en-US"/>
                        <a:t> AAA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Tenergy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470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Ni-</a:t>
                      </a:r>
                      <a:r>
                        <a:rPr lang="en-US" err="1"/>
                        <a:t>Mh</a:t>
                      </a:r>
                      <a:r>
                        <a:rPr lang="en-US"/>
                        <a:t> 9V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Tenergy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880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NiCd</a:t>
                      </a:r>
                      <a:r>
                        <a:rPr lang="en-US"/>
                        <a:t> 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Tenergy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511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Li-Ion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3.7V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EBL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602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Li-Ion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EBL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281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Lipo</a:t>
                      </a:r>
                      <a:r>
                        <a:rPr lang="en-US"/>
                        <a:t> 3S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11.1V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170g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Turnigy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583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Lipo</a:t>
                      </a:r>
                      <a:r>
                        <a:rPr lang="en-US"/>
                        <a:t> 3S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11.1V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5000mAh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489g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Turnigy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161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16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25288"/>
            <a:ext cx="4443914" cy="38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Battery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Ni-</a:t>
            </a:r>
            <a:r>
              <a:rPr lang="en-US" err="1"/>
              <a:t>Mh</a:t>
            </a:r>
            <a:r>
              <a:rPr lang="en-US"/>
              <a:t> AAA (10 in series) or </a:t>
            </a:r>
            <a:r>
              <a:rPr lang="en-US" err="1"/>
              <a:t>Lipo</a:t>
            </a:r>
            <a:r>
              <a:rPr lang="en-US"/>
              <a:t> 3S</a:t>
            </a:r>
          </a:p>
          <a:p>
            <a:r>
              <a:rPr lang="en-US"/>
              <a:t>The </a:t>
            </a:r>
            <a:r>
              <a:rPr lang="en-US" err="1"/>
              <a:t>Lipo</a:t>
            </a:r>
            <a:r>
              <a:rPr lang="en-US"/>
              <a:t> can provide a higher continuous current and doesn’t need several in series, but would need a special charger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68" y="3324485"/>
            <a:ext cx="3316705" cy="28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holding structure will be needed for the battery and circuitry</a:t>
            </a:r>
          </a:p>
          <a:p>
            <a:r>
              <a:rPr lang="en-US"/>
              <a:t>It can be rapidly prototyped using  Inventor 2017 and 3D printing with the Senior Design Lab</a:t>
            </a:r>
          </a:p>
          <a:p>
            <a:r>
              <a:rPr lang="en-US"/>
              <a:t>A chassis is needed to support the motors and previously mentioned holding structure. Aluminum or acrylic sheets will be cut for a high strength support. This can also be designed in Inventor 2017 and machined at the invention studio</a:t>
            </a:r>
          </a:p>
          <a:p>
            <a:r>
              <a:rPr lang="en-US"/>
              <a:t>Both of these tasks will likely require assistance from and mechanical engineer</a:t>
            </a:r>
          </a:p>
        </p:txBody>
      </p:sp>
    </p:spTree>
    <p:extLst>
      <p:ext uri="{BB962C8B-B14F-4D97-AF65-F5344CB8AC3E}">
        <p14:creationId xmlns:p14="http://schemas.microsoft.com/office/powerpoint/2010/main" val="3818504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design will use a single circuit board for power, data transmission, and motor control</a:t>
            </a:r>
          </a:p>
          <a:p>
            <a:endParaRPr lang="EN-US"/>
          </a:p>
          <a:p>
            <a:r>
              <a:rPr lang="EN-US"/>
              <a:t>It will be designed in using the educational license </a:t>
            </a:r>
            <a:r>
              <a:rPr lang="en-US"/>
              <a:t>of </a:t>
            </a:r>
            <a:r>
              <a:rPr lang="EN-US"/>
              <a:t>Autodesk Eagle </a:t>
            </a:r>
            <a:endParaRPr lang="en-US"/>
          </a:p>
          <a:p>
            <a:endParaRPr lang="EN-US"/>
          </a:p>
          <a:p>
            <a:r>
              <a:rPr lang="EN-US"/>
              <a:t>Printing will be completed professionally by one of the following:</a:t>
            </a:r>
          </a:p>
          <a:p>
            <a:pPr lvl="1"/>
            <a:r>
              <a:rPr lang="EN-US"/>
              <a:t>Advanced Circuits - $33, 2 layer board up to 4”x6”, 2 week turnaround</a:t>
            </a:r>
          </a:p>
          <a:p>
            <a:pPr lvl="1"/>
            <a:r>
              <a:rPr lang="EN-US"/>
              <a:t>OSH Park - $5/</a:t>
            </a:r>
            <a:r>
              <a:rPr lang="EN-US" err="1"/>
              <a:t>sq</a:t>
            </a:r>
            <a:r>
              <a:rPr lang="EN-US"/>
              <a:t>-in for three boards, 12 day turnaround</a:t>
            </a:r>
            <a:endParaRPr lang="en-US"/>
          </a:p>
          <a:p>
            <a:pPr lvl="1"/>
            <a:r>
              <a:rPr lang="EN-US"/>
              <a:t>Senior Design </a:t>
            </a:r>
            <a:r>
              <a:rPr lang="en-US"/>
              <a:t>L</a:t>
            </a:r>
            <a:r>
              <a:rPr lang="EN-US"/>
              <a:t>ab– Potentially free, 10 day turnaround </a:t>
            </a:r>
          </a:p>
        </p:txBody>
      </p:sp>
    </p:spTree>
    <p:extLst>
      <p:ext uri="{BB962C8B-B14F-4D97-AF65-F5344CB8AC3E}">
        <p14:creationId xmlns:p14="http://schemas.microsoft.com/office/powerpoint/2010/main" val="1648260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– Holding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59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Holding force of magnets will be verified by measuring the amount of time a magnet can maintain its position in different configurations</a:t>
            </a:r>
          </a:p>
          <a:p>
            <a:endParaRPr lang="en-US"/>
          </a:p>
          <a:p>
            <a:r>
              <a:rPr lang="EN-US"/>
              <a:t>Requirement is verified if magnets can maintain their position with a 1kg mass attached at various locations for at least 2 minutes</a:t>
            </a:r>
          </a:p>
          <a:p>
            <a:endParaRPr lang="en-US"/>
          </a:p>
        </p:txBody>
      </p:sp>
      <p:pic>
        <p:nvPicPr>
          <p:cNvPr id="5" name="Picture 4" descr="what.pf1_.is_.png"/>
          <p:cNvPicPr>
            <a:picLocks noChangeAspect="1"/>
          </p:cNvPicPr>
          <p:nvPr/>
        </p:nvPicPr>
        <p:blipFill>
          <a:blip r:embed="rId2"/>
          <a:srcRect r="6537"/>
          <a:stretch>
            <a:fillRect/>
          </a:stretch>
        </p:blipFill>
        <p:spPr>
          <a:xfrm>
            <a:off x="6305552" y="2000250"/>
            <a:ext cx="5658299" cy="33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0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– Accelerometer Data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205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Verification of the accelerometer data accuracy will require usage of a shaker table</a:t>
            </a:r>
          </a:p>
          <a:p>
            <a:r>
              <a:rPr lang="en-US"/>
              <a:t>A vibration profile will be measured by mounting both a statically mounted accelerometer and the robot with its installed accelerometer on to the table</a:t>
            </a:r>
          </a:p>
          <a:p>
            <a:endParaRPr lang="en-US"/>
          </a:p>
        </p:txBody>
      </p:sp>
      <p:pic>
        <p:nvPicPr>
          <p:cNvPr id="1026" name="Picture 2" descr="Image result for shaker table vibration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92" y="3748211"/>
            <a:ext cx="3263275" cy="2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83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– Battery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Battery life analysis will be divided into traversal lifetime and holding lifetime</a:t>
            </a:r>
          </a:p>
          <a:p>
            <a:endParaRPr lang="en-US"/>
          </a:p>
          <a:p>
            <a:r>
              <a:rPr lang="EN-US"/>
              <a:t>Traversal lifetime will be measured by having the motors drive continuously on metal surface as if it were traversing a bridge until the battery runs out</a:t>
            </a:r>
          </a:p>
          <a:p>
            <a:endParaRPr lang="en-US"/>
          </a:p>
          <a:p>
            <a:r>
              <a:rPr lang="EN-US"/>
              <a:t>Holding lifetime will be measured by having the robot collect ambient vibration data until the battery runs out</a:t>
            </a:r>
          </a:p>
          <a:p>
            <a:endParaRPr lang="EN-US"/>
          </a:p>
          <a:p>
            <a:r>
              <a:rPr lang="EN-US"/>
              <a:t>Requirements will be met if each lifetime surpasses one hour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Legged Design with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599922" cy="5032376"/>
          </a:xfrm>
        </p:spPr>
        <p:txBody>
          <a:bodyPr>
            <a:normAutofit/>
          </a:bodyPr>
          <a:lstStyle/>
          <a:p>
            <a:r>
              <a:rPr lang="en-US" sz="2400"/>
              <a:t>Two legs attached with joints to a rigid body</a:t>
            </a:r>
          </a:p>
          <a:p>
            <a:r>
              <a:rPr lang="en-US" sz="2400"/>
              <a:t>Electromagnets at the “feet”</a:t>
            </a:r>
          </a:p>
          <a:p>
            <a:r>
              <a:rPr lang="en-US" sz="2400"/>
              <a:t>Servos placed at the joints move robot through waddling action</a:t>
            </a:r>
          </a:p>
          <a:p>
            <a:r>
              <a:rPr lang="en-US" sz="2400"/>
              <a:t>Pros</a:t>
            </a:r>
          </a:p>
          <a:p>
            <a:pPr lvl="1"/>
            <a:r>
              <a:rPr lang="en-US" sz="2000"/>
              <a:t>Can turn any angle in one movement</a:t>
            </a:r>
          </a:p>
          <a:p>
            <a:r>
              <a:rPr lang="en-US" sz="2400"/>
              <a:t>Cons</a:t>
            </a:r>
          </a:p>
          <a:p>
            <a:pPr lvl="1"/>
            <a:r>
              <a:rPr lang="en-US" sz="2000"/>
              <a:t>Cannot traverse inclines or corners</a:t>
            </a:r>
          </a:p>
          <a:p>
            <a:pPr lvl="1"/>
            <a:r>
              <a:rPr lang="en-US" sz="2000"/>
              <a:t>Feet will scrape floor during movement</a:t>
            </a:r>
          </a:p>
          <a:p>
            <a:pPr lvl="1"/>
            <a:r>
              <a:rPr lang="en-US" sz="2000"/>
              <a:t>Requires more movement controls</a:t>
            </a:r>
          </a:p>
          <a:p>
            <a:pPr lvl="1"/>
            <a:r>
              <a:rPr lang="en-US" sz="2000"/>
              <a:t>Mechanical complications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986" y="1499053"/>
            <a:ext cx="2747965" cy="2184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188" y="3676509"/>
            <a:ext cx="3081604" cy="28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05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/>
              <a:t>Verification – Wireless Communication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robot shall send data at distances varying linearly from 500m to 1000m to a base computer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Communication distance is verified if it can accurately send data at least 800m away from the computer</a:t>
            </a:r>
          </a:p>
        </p:txBody>
      </p:sp>
    </p:spTree>
    <p:extLst>
      <p:ext uri="{BB962C8B-B14F-4D97-AF65-F5344CB8AC3E}">
        <p14:creationId xmlns:p14="http://schemas.microsoft.com/office/powerpoint/2010/main" val="2787884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Demonstration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32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robot will be placed on the bridge located at the MRDC and be expected to traverse to one of the measurement locations in each configuration </a:t>
            </a:r>
          </a:p>
          <a:p>
            <a:r>
              <a:rPr lang="en-US"/>
              <a:t>At each configuration, the robot will take measurements at one location simultaneously with stationary sensors at the remaining locations and send the data to the base computer</a:t>
            </a:r>
          </a:p>
          <a:p>
            <a:r>
              <a:rPr lang="en-US"/>
              <a:t>Measurement accuracy will be further confirmed by striking the bridge with a hammer during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939" y="1825624"/>
            <a:ext cx="5312100" cy="32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29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Analysis</a:t>
            </a:r>
            <a:endParaRPr lang="en-US"/>
          </a:p>
        </p:txBody>
      </p:sp>
      <p:pic>
        <p:nvPicPr>
          <p:cNvPr id="3" name="Picture 2" descr="Screen Shot 2017-01-19 at 8.42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048" y="1442909"/>
            <a:ext cx="6464912" cy="5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0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969" y="379827"/>
            <a:ext cx="7854696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9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52" y="533526"/>
            <a:ext cx="8220295" cy="5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5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Legged Design without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96069" cy="5032375"/>
          </a:xfrm>
        </p:spPr>
        <p:txBody>
          <a:bodyPr>
            <a:normAutofit/>
          </a:bodyPr>
          <a:lstStyle/>
          <a:p>
            <a:r>
              <a:rPr lang="en-US" sz="2400"/>
              <a:t>Two legs attached without joints to a rigid body</a:t>
            </a:r>
          </a:p>
          <a:p>
            <a:r>
              <a:rPr lang="en-US" sz="2400"/>
              <a:t>Electromagnets at the “feet”</a:t>
            </a:r>
          </a:p>
          <a:p>
            <a:r>
              <a:rPr lang="en-US" sz="2400"/>
              <a:t>Servos placed in the legs move robot through waddling action</a:t>
            </a:r>
          </a:p>
          <a:p>
            <a:r>
              <a:rPr lang="en-US" sz="2400"/>
              <a:t>Pros</a:t>
            </a:r>
          </a:p>
          <a:p>
            <a:pPr lvl="1"/>
            <a:r>
              <a:rPr lang="en-US" sz="2000"/>
              <a:t>Can turn any angle in one movement</a:t>
            </a:r>
          </a:p>
          <a:p>
            <a:pPr lvl="1"/>
            <a:r>
              <a:rPr lang="en-US" sz="2000"/>
              <a:t>Mechanically simplified</a:t>
            </a:r>
          </a:p>
          <a:p>
            <a:r>
              <a:rPr lang="en-US" sz="2400"/>
              <a:t>Cons</a:t>
            </a:r>
          </a:p>
          <a:p>
            <a:pPr lvl="1"/>
            <a:r>
              <a:rPr lang="en-US" sz="2000"/>
              <a:t>Requires more movement controls</a:t>
            </a:r>
          </a:p>
          <a:p>
            <a:pPr lvl="1"/>
            <a:r>
              <a:rPr lang="en-US" sz="2000"/>
              <a:t>Cannot traverse inclines or corners</a:t>
            </a:r>
          </a:p>
          <a:p>
            <a:pPr lvl="1"/>
            <a:r>
              <a:rPr lang="en-US" sz="2000"/>
              <a:t>Feet will scrape floor during movement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2284941"/>
            <a:ext cx="5191991" cy="31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Two-Wheeled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96069" cy="5032375"/>
          </a:xfrm>
        </p:spPr>
        <p:txBody>
          <a:bodyPr>
            <a:normAutofit/>
          </a:bodyPr>
          <a:lstStyle/>
          <a:p>
            <a:r>
              <a:rPr lang="en-US" sz="2400"/>
              <a:t>Rigid body between two wheels</a:t>
            </a:r>
          </a:p>
          <a:p>
            <a:r>
              <a:rPr lang="en-US" sz="2400"/>
              <a:t>Permanent magnets surround wheels</a:t>
            </a:r>
          </a:p>
          <a:p>
            <a:r>
              <a:rPr lang="en-US" sz="2400"/>
              <a:t>Pros</a:t>
            </a:r>
          </a:p>
          <a:p>
            <a:pPr lvl="1"/>
            <a:r>
              <a:rPr lang="en-US" sz="2000"/>
              <a:t>Simple movement controls</a:t>
            </a:r>
          </a:p>
          <a:p>
            <a:pPr lvl="1"/>
            <a:r>
              <a:rPr lang="en-US" sz="2000"/>
              <a:t>Fast traversal of linear paths</a:t>
            </a:r>
          </a:p>
          <a:p>
            <a:pPr lvl="1"/>
            <a:r>
              <a:rPr lang="en-US" sz="2000"/>
              <a:t>More power efficient</a:t>
            </a:r>
          </a:p>
          <a:p>
            <a:pPr lvl="1"/>
            <a:r>
              <a:rPr lang="en-US" sz="2000"/>
              <a:t>Able to climb inclines</a:t>
            </a:r>
          </a:p>
          <a:p>
            <a:pPr lvl="1"/>
            <a:r>
              <a:rPr lang="en-US" sz="2000"/>
              <a:t>Rotate in place</a:t>
            </a:r>
          </a:p>
          <a:p>
            <a:r>
              <a:rPr lang="en-US" sz="2400"/>
              <a:t>Cons</a:t>
            </a:r>
          </a:p>
          <a:p>
            <a:pPr lvl="1"/>
            <a:r>
              <a:rPr lang="en-US" sz="2000"/>
              <a:t>Body will not stay parallel to surface on inclines – requires additional system for accelerometer deployment</a:t>
            </a:r>
          </a:p>
          <a:p>
            <a:pPr lvl="1"/>
            <a:r>
              <a:rPr lang="en-US" sz="2000"/>
              <a:t>Magnets will keep wheels stationary when motors are driven</a:t>
            </a:r>
          </a:p>
          <a:p>
            <a:pPr lvl="1"/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7000"/>
                    </a14:imgEffect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9" y="1690688"/>
            <a:ext cx="6257731" cy="2872401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734" y="4700894"/>
            <a:ext cx="2590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Three-Wheeled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96069" cy="5032375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Two motorized wheels in the front and a passive caster wheel/ball bearing at the back</a:t>
            </a:r>
          </a:p>
          <a:p>
            <a:r>
              <a:rPr lang="en-US" sz="2400"/>
              <a:t>Permanent magnets surround motorized wheels</a:t>
            </a:r>
          </a:p>
          <a:p>
            <a:r>
              <a:rPr lang="en-US" sz="2400"/>
              <a:t>Permanent magnet placed above ball bearing or around caster wheel</a:t>
            </a:r>
          </a:p>
          <a:p>
            <a:r>
              <a:rPr lang="en-US" sz="2400"/>
              <a:t>Pros</a:t>
            </a:r>
          </a:p>
          <a:p>
            <a:pPr lvl="1"/>
            <a:r>
              <a:rPr lang="en-US" sz="2000"/>
              <a:t>Retains pros of previous design</a:t>
            </a:r>
          </a:p>
          <a:p>
            <a:pPr lvl="1"/>
            <a:r>
              <a:rPr lang="en-US" sz="2000"/>
              <a:t>Solves movement problem of two-wheeled design </a:t>
            </a:r>
          </a:p>
          <a:p>
            <a:r>
              <a:rPr lang="en-US" sz="2400"/>
              <a:t>Cons</a:t>
            </a:r>
          </a:p>
          <a:p>
            <a:pPr lvl="1"/>
            <a:r>
              <a:rPr lang="en-US" sz="2000"/>
              <a:t>Third wheel or bearing is a more complex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457449"/>
            <a:ext cx="60388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Mobility: Four-Wheeled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96069" cy="5032375"/>
          </a:xfrm>
        </p:spPr>
        <p:txBody>
          <a:bodyPr>
            <a:normAutofit/>
          </a:bodyPr>
          <a:lstStyle/>
          <a:p>
            <a:r>
              <a:rPr lang="en-US" sz="2400"/>
              <a:t>Single rigid body with two motorized wheels in front and two motorized wheels in the back</a:t>
            </a:r>
          </a:p>
          <a:p>
            <a:r>
              <a:rPr lang="en-US" sz="2400"/>
              <a:t>Permanent magnets surround wheels</a:t>
            </a:r>
          </a:p>
          <a:p>
            <a:r>
              <a:rPr lang="en-US" sz="2400"/>
              <a:t>Pros</a:t>
            </a:r>
          </a:p>
          <a:p>
            <a:pPr lvl="1"/>
            <a:r>
              <a:rPr lang="en-US" sz="2000"/>
              <a:t>Smaller form factor</a:t>
            </a:r>
          </a:p>
          <a:p>
            <a:pPr lvl="1"/>
            <a:r>
              <a:rPr lang="en-US" sz="2000"/>
              <a:t>Stable</a:t>
            </a:r>
          </a:p>
          <a:p>
            <a:r>
              <a:rPr lang="en-US" sz="2400"/>
              <a:t>Cons</a:t>
            </a:r>
          </a:p>
          <a:p>
            <a:pPr lvl="1"/>
            <a:r>
              <a:rPr lang="en-US" sz="2000"/>
              <a:t>Higher weight and power consumption from extra motors </a:t>
            </a:r>
          </a:p>
          <a:p>
            <a:pPr lvl="1"/>
            <a:r>
              <a:rPr lang="en-US" sz="2000"/>
              <a:t>Wheel width must be thin enough to allow slippage during turning but thick enough for magnetic forces</a:t>
            </a:r>
          </a:p>
          <a:p>
            <a:pPr lvl="1"/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69" y="2247900"/>
            <a:ext cx="623887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9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 Choice: Three-Wheeled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8706" cy="4351338"/>
          </a:xfrm>
        </p:spPr>
        <p:txBody>
          <a:bodyPr/>
          <a:lstStyle/>
          <a:p>
            <a:r>
              <a:rPr lang="en-US"/>
              <a:t>Overcomes forward movement problem of two-wheeled design</a:t>
            </a:r>
          </a:p>
          <a:p>
            <a:endParaRPr lang="en-US"/>
          </a:p>
          <a:p>
            <a:r>
              <a:rPr lang="en-US"/>
              <a:t>Retains all the pros of the two-wheeled design</a:t>
            </a:r>
          </a:p>
          <a:p>
            <a:endParaRPr lang="en-US"/>
          </a:p>
          <a:p>
            <a:r>
              <a:rPr lang="en-US"/>
              <a:t>Less weight and power consumption compared to four-wheeled design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457450"/>
            <a:ext cx="5647356" cy="28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Bridge Inspection Robot Proposal Presentation</vt:lpstr>
      <vt:lpstr>Introduction</vt:lpstr>
      <vt:lpstr>Goals and Stretch Goals</vt:lpstr>
      <vt:lpstr>Mobility: Legged Design with Joints</vt:lpstr>
      <vt:lpstr>Mobility: Legged Design without Joints</vt:lpstr>
      <vt:lpstr>Mobility: Two-Wheeled Design </vt:lpstr>
      <vt:lpstr>Mobility: Three-Wheeled Design </vt:lpstr>
      <vt:lpstr>Mobility: Four-Wheeled Design </vt:lpstr>
      <vt:lpstr>Mobility Choice: Three-Wheeled Design</vt:lpstr>
      <vt:lpstr>Motion Requirements</vt:lpstr>
      <vt:lpstr>Motor Options</vt:lpstr>
      <vt:lpstr>Motor Choice</vt:lpstr>
      <vt:lpstr>Accelerometer: Silicon Designs 2460-002</vt:lpstr>
      <vt:lpstr>Accelerometer Deployment Method</vt:lpstr>
      <vt:lpstr>Method 1: Rack &amp; Pinion</vt:lpstr>
      <vt:lpstr>Method 2: Linear Actuator</vt:lpstr>
      <vt:lpstr>Method 3: Solenoid</vt:lpstr>
      <vt:lpstr>Design Decision: Linear Actuator</vt:lpstr>
      <vt:lpstr>Accelerometer Signal Conditioning Module</vt:lpstr>
      <vt:lpstr>Motion Tracking Requirements</vt:lpstr>
      <vt:lpstr>Requirement 1: Straight Path</vt:lpstr>
      <vt:lpstr>Requirement 1: Straight Path Cont.</vt:lpstr>
      <vt:lpstr>Requirement 2: Edge Detection</vt:lpstr>
      <vt:lpstr>Requirement 2: Edge Detection cont.</vt:lpstr>
      <vt:lpstr>Requirement 3: Motion Tracking</vt:lpstr>
      <vt:lpstr>Requirement 3: Motion Tracking Cont.</vt:lpstr>
      <vt:lpstr>Gyroscope</vt:lpstr>
      <vt:lpstr>GPS</vt:lpstr>
      <vt:lpstr>Magnets</vt:lpstr>
      <vt:lpstr>Microcontroller – TI MSP432P401R</vt:lpstr>
      <vt:lpstr>Wireless Module - XBee S2C DigiMesh 2.4</vt:lpstr>
      <vt:lpstr>Power Requirements</vt:lpstr>
      <vt:lpstr>Battery Options</vt:lpstr>
      <vt:lpstr>Battery Choice</vt:lpstr>
      <vt:lpstr>Structure</vt:lpstr>
      <vt:lpstr>Circuit Design</vt:lpstr>
      <vt:lpstr>Verification – Holding Force</vt:lpstr>
      <vt:lpstr>Verification – Accelerometer Data Accuracy</vt:lpstr>
      <vt:lpstr>Verification – Battery Life</vt:lpstr>
      <vt:lpstr>Verification – Wireless Communication Distance</vt:lpstr>
      <vt:lpstr>Final Demonstration </vt:lpstr>
      <vt:lpstr>Cost Analysis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Inspection Robot Proposal Presentation</dc:title>
  <cp:revision>1</cp:revision>
  <dcterms:modified xsi:type="dcterms:W3CDTF">2017-01-28T19:42:21Z</dcterms:modified>
</cp:coreProperties>
</file>