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6" r:id="rId1"/>
  </p:sldMasterIdLst>
  <p:notesMasterIdLst>
    <p:notesMasterId r:id="rId66"/>
  </p:notesMasterIdLst>
  <p:sldIdLst>
    <p:sldId id="256" r:id="rId2"/>
    <p:sldId id="306" r:id="rId3"/>
    <p:sldId id="320" r:id="rId4"/>
    <p:sldId id="324" r:id="rId5"/>
    <p:sldId id="359" r:id="rId6"/>
    <p:sldId id="279" r:id="rId7"/>
    <p:sldId id="337" r:id="rId8"/>
    <p:sldId id="346" r:id="rId9"/>
    <p:sldId id="336" r:id="rId10"/>
    <p:sldId id="270" r:id="rId11"/>
    <p:sldId id="310" r:id="rId12"/>
    <p:sldId id="294" r:id="rId13"/>
    <p:sldId id="323" r:id="rId14"/>
    <p:sldId id="339" r:id="rId15"/>
    <p:sldId id="338" r:id="rId16"/>
    <p:sldId id="329" r:id="rId17"/>
    <p:sldId id="319" r:id="rId18"/>
    <p:sldId id="295" r:id="rId19"/>
    <p:sldId id="299" r:id="rId20"/>
    <p:sldId id="321" r:id="rId21"/>
    <p:sldId id="328" r:id="rId22"/>
    <p:sldId id="340" r:id="rId23"/>
    <p:sldId id="305" r:id="rId24"/>
    <p:sldId id="284" r:id="rId25"/>
    <p:sldId id="307" r:id="rId26"/>
    <p:sldId id="332" r:id="rId27"/>
    <p:sldId id="311" r:id="rId28"/>
    <p:sldId id="331" r:id="rId29"/>
    <p:sldId id="330" r:id="rId30"/>
    <p:sldId id="349" r:id="rId31"/>
    <p:sldId id="350" r:id="rId32"/>
    <p:sldId id="342" r:id="rId33"/>
    <p:sldId id="347" r:id="rId34"/>
    <p:sldId id="343" r:id="rId35"/>
    <p:sldId id="291" r:id="rId36"/>
    <p:sldId id="273" r:id="rId37"/>
    <p:sldId id="345" r:id="rId38"/>
    <p:sldId id="264" r:id="rId39"/>
    <p:sldId id="265" r:id="rId40"/>
    <p:sldId id="358" r:id="rId41"/>
    <p:sldId id="357" r:id="rId42"/>
    <p:sldId id="360" r:id="rId43"/>
    <p:sldId id="361" r:id="rId44"/>
    <p:sldId id="365" r:id="rId45"/>
    <p:sldId id="366" r:id="rId46"/>
    <p:sldId id="354" r:id="rId47"/>
    <p:sldId id="364" r:id="rId48"/>
    <p:sldId id="274" r:id="rId49"/>
    <p:sldId id="327" r:id="rId50"/>
    <p:sldId id="275" r:id="rId51"/>
    <p:sldId id="351" r:id="rId52"/>
    <p:sldId id="276" r:id="rId53"/>
    <p:sldId id="348" r:id="rId54"/>
    <p:sldId id="277" r:id="rId55"/>
    <p:sldId id="352" r:id="rId56"/>
    <p:sldId id="278" r:id="rId57"/>
    <p:sldId id="356" r:id="rId58"/>
    <p:sldId id="353" r:id="rId59"/>
    <p:sldId id="280" r:id="rId60"/>
    <p:sldId id="318" r:id="rId61"/>
    <p:sldId id="362" r:id="rId62"/>
    <p:sldId id="316" r:id="rId63"/>
    <p:sldId id="317" r:id="rId64"/>
    <p:sldId id="363" r:id="rId6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dhayakumar, Sanmeshkumar" initials="US" lastIdx="1" clrIdx="0">
    <p:extLst>
      <p:ext uri="{19B8F6BF-5375-455C-9EA6-DF929625EA0E}">
        <p15:presenceInfo xmlns:p15="http://schemas.microsoft.com/office/powerpoint/2012/main" userId="Udhayakumar, Sanmeshkuma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commentAuthors" Target="commentAuthor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421A10-C554-4CDB-BB26-3AFA724DEAC4}" type="datetimeFigureOut">
              <a:rPr lang="en-US"/>
              <a:t>4/24/2017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8F89FC-1D2D-4582-920E-386E491EB966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6594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46079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41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0307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Justin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6204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Erikzzon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1293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Erikzzon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772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Erikzzon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4572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Erikzzon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571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Erikzzon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823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Erikzzon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783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Kristen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1876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Sanmesh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75768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Sanmesh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55016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Sanmesh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467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Sanmesh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7113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Sanmesh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98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Sanmesh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2328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Sanmesh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1671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Sanmesh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94235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err="1"/>
              <a:t>Sanmesh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6479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Justin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791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Kristen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0451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Justin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63375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Justin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26419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Justin</a:t>
            </a:r>
          </a:p>
          <a:p>
            <a:r>
              <a:rPr lang="en-US"/>
              <a:t>Outperforms the wireless module of the previous robot in all aspects - range, throughput, current draw, etc.</a:t>
            </a:r>
          </a:p>
          <a:p>
            <a:endParaRPr lang="en-US"/>
          </a:p>
          <a:p>
            <a:r>
              <a:rPr lang="en-US"/>
              <a:t>We later learned that a point-to-multipoint protocol is more desirable for synchronized nodes, but </a:t>
            </a:r>
            <a:r>
              <a:rPr lang="en-US" err="1"/>
              <a:t>Digimesh</a:t>
            </a:r>
            <a:r>
              <a:rPr lang="en-US"/>
              <a:t> is a mesh protocol that does not guarantee that every node will receive commands at the same time.</a:t>
            </a:r>
          </a:p>
          <a:p>
            <a:endParaRPr lang="en-US"/>
          </a:p>
          <a:p>
            <a:r>
              <a:rPr lang="en-US"/>
              <a:t>Initially, we were going to interface with the </a:t>
            </a:r>
            <a:r>
              <a:rPr lang="en-US" err="1"/>
              <a:t>XBee</a:t>
            </a:r>
            <a:r>
              <a:rPr lang="en-US"/>
              <a:t> via </a:t>
            </a:r>
            <a:r>
              <a:rPr lang="en-US" err="1"/>
              <a:t>SPI,but</a:t>
            </a:r>
            <a:r>
              <a:rPr lang="en-US"/>
              <a:t> UART proved to be simpler.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1128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318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980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26808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73252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6760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4369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Justin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272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Kristen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17227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Compared to MCU of previous robot: 8 Hz 8-bit MCU, 128 kB flash, 4 kB SRAM, 10-bit ADC, 17 mA current </a:t>
            </a:r>
            <a:endParaRPr lang="en-US"/>
          </a:p>
          <a:p>
            <a:r>
              <a:rPr lang="en-US"/>
              <a:t>Justin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969242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Justin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1741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Justin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47424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Justin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2931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Justin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71266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Erikzzon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33611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Erikzzon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79653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Erikzzon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14651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Erikzzon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03187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Erikzzon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83661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Kristen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69309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Erikzzon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179316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Erikzzon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115340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Erikzzon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60324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Erikzzon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15086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Erikzzon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048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Erikzzon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7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Kristen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13320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Kristen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232064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Kristen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 smtClean="0"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80078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Kristen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003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Kristen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3523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Kristen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195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4664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Sean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8F89FC-1D2D-4582-920E-386E491EB966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022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4982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9560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03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362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11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031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2747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3940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13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136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91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4/24/2017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822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3" y="609600"/>
            <a:ext cx="8675687" cy="1959085"/>
          </a:xfrm>
        </p:spPr>
        <p:txBody>
          <a:bodyPr/>
          <a:lstStyle/>
          <a:p>
            <a:r>
              <a:rPr lang="EN-US"/>
              <a:t>Bridge Inspection Robot</a:t>
            </a:r>
            <a:br>
              <a:rPr lang="EN-US">
                <a:solidFill>
                  <a:schemeClr val="tx1"/>
                </a:solidFill>
              </a:rPr>
            </a:br>
            <a:r>
              <a:rPr lang="EN-US" sz="4000">
                <a:solidFill>
                  <a:srgbClr val="FFFFFF"/>
                </a:solidFill>
                <a:latin typeface="Century Gothic"/>
              </a:rPr>
              <a:t>Proposal Presentation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3" y="3102851"/>
            <a:ext cx="8675687" cy="268834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Sean </a:t>
            </a:r>
            <a:r>
              <a:rPr lang="EN-US" err="1"/>
              <a:t>Csukas</a:t>
            </a:r>
          </a:p>
          <a:p>
            <a:r>
              <a:rPr lang="EN-US"/>
              <a:t>Kristen Fernandez</a:t>
            </a:r>
          </a:p>
          <a:p>
            <a:r>
              <a:rPr lang="EN-US" err="1"/>
              <a:t>Erikzzon</a:t>
            </a:r>
            <a:r>
              <a:rPr lang="EN-US"/>
              <a:t> </a:t>
            </a:r>
            <a:r>
              <a:rPr lang="EN-US" err="1"/>
              <a:t>Latoja</a:t>
            </a:r>
          </a:p>
          <a:p>
            <a:r>
              <a:rPr lang="EN-US"/>
              <a:t>Justin Tamayo</a:t>
            </a:r>
          </a:p>
          <a:p>
            <a:r>
              <a:rPr lang="EN-US" err="1"/>
              <a:t>Sanmeshkumar</a:t>
            </a:r>
            <a:r>
              <a:rPr lang="EN-US"/>
              <a:t> </a:t>
            </a:r>
            <a:r>
              <a:rPr lang="EN-US" err="1"/>
              <a:t>Udhayakumar</a:t>
            </a:r>
          </a:p>
          <a:p>
            <a:endParaRPr lang="EN-US"/>
          </a:p>
          <a:p>
            <a:r>
              <a:rPr lang="EN-US"/>
              <a:t>Advisor: Dr. Patricio Vela</a:t>
            </a:r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Three-Wheeled Design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5096069" cy="5032375"/>
          </a:xfrm>
        </p:spPr>
        <p:txBody>
          <a:bodyPr>
            <a:normAutofit/>
          </a:bodyPr>
          <a:lstStyle/>
          <a:p>
            <a:r>
              <a:rPr lang="en-US"/>
              <a:t>Two motorized wheels in the front and passive omni-wheel at the back</a:t>
            </a:r>
          </a:p>
          <a:p>
            <a:endParaRPr lang="en-US"/>
          </a:p>
          <a:p>
            <a:r>
              <a:rPr lang="en-US"/>
              <a:t>Permanent magnets</a:t>
            </a:r>
          </a:p>
          <a:p>
            <a:pPr lvl="1"/>
            <a:r>
              <a:rPr lang="en-US"/>
              <a:t>Surround motorized wheels</a:t>
            </a:r>
          </a:p>
          <a:p>
            <a:pPr lvl="1"/>
            <a:r>
              <a:rPr lang="en-US"/>
              <a:t>Adjacent rear omni-wheel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99031" y="2323356"/>
            <a:ext cx="4257822" cy="2804317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10381957" y="4621236"/>
            <a:ext cx="28135" cy="144193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10410092" y="1690688"/>
            <a:ext cx="16411" cy="160840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8638150" y="1027906"/>
            <a:ext cx="16411" cy="1608406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8129977" y="5039371"/>
            <a:ext cx="28135" cy="1441939"/>
          </a:xfrm>
          <a:prstGeom prst="straightConnector1">
            <a:avLst/>
          </a:prstGeom>
          <a:ln w="317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10661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Mobility Choice: Three-Wheeled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1006797" cy="4351338"/>
          </a:xfrm>
        </p:spPr>
        <p:txBody>
          <a:bodyPr>
            <a:normAutofit/>
          </a:bodyPr>
          <a:lstStyle/>
          <a:p>
            <a:r>
              <a:rPr lang="en-US"/>
              <a:t>Pros</a:t>
            </a:r>
          </a:p>
          <a:p>
            <a:pPr lvl="1"/>
            <a:r>
              <a:rPr lang="en-US"/>
              <a:t>Retains capabilities of old flexure-based design</a:t>
            </a:r>
          </a:p>
          <a:p>
            <a:pPr lvl="1"/>
            <a:r>
              <a:rPr lang="en-US"/>
              <a:t>Turn in place capability</a:t>
            </a:r>
          </a:p>
          <a:p>
            <a:pPr lvl="1"/>
            <a:r>
              <a:rPr lang="en-US"/>
              <a:t>Less weight and power consumption compared to original design </a:t>
            </a:r>
          </a:p>
          <a:p>
            <a:r>
              <a:rPr lang="en-US"/>
              <a:t>Cons</a:t>
            </a:r>
          </a:p>
          <a:p>
            <a:pPr lvl="1"/>
            <a:r>
              <a:rPr lang="en-US"/>
              <a:t>Omni-wheel provides less stability </a:t>
            </a:r>
          </a:p>
          <a:p>
            <a:pPr lvl="1"/>
            <a:r>
              <a:rPr lang="en-US"/>
              <a:t>Currently lacks ability to traverse 90° angle</a:t>
            </a:r>
          </a:p>
          <a:p>
            <a:pPr lvl="1"/>
            <a:r>
              <a:rPr lang="en-US"/>
              <a:t>Potential Solution: </a:t>
            </a:r>
          </a:p>
          <a:p>
            <a:pPr lvl="2"/>
            <a:r>
              <a:rPr lang="en-US" sz="1800"/>
              <a:t>Leverage Arm</a:t>
            </a:r>
          </a:p>
          <a:p>
            <a:pPr lvl="2"/>
            <a:r>
              <a:rPr lang="en-US" sz="1800"/>
              <a:t>Motorize back wheel</a:t>
            </a:r>
          </a:p>
        </p:txBody>
      </p:sp>
    </p:spTree>
    <p:extLst>
      <p:ext uri="{BB962C8B-B14F-4D97-AF65-F5344CB8AC3E}">
        <p14:creationId xmlns:p14="http://schemas.microsoft.com/office/powerpoint/2010/main" val="922737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6869" y="1533389"/>
            <a:ext cx="5375131" cy="500275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Motors - </a:t>
            </a:r>
            <a:r>
              <a:rPr lang="EN-US" err="1"/>
              <a:t>Pololu</a:t>
            </a:r>
            <a:r>
              <a:rPr lang="EN-US"/>
              <a:t> 25D Metal Gearmotor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6080759" cy="486781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Motor includes </a:t>
            </a:r>
            <a:r>
              <a:rPr lang="EN-US"/>
              <a:t>encoder </a:t>
            </a:r>
            <a:r>
              <a:rPr lang="en-US"/>
              <a:t>with 1200 counts per revolution</a:t>
            </a:r>
            <a:endParaRPr lang="EN-US"/>
          </a:p>
          <a:p>
            <a:r>
              <a:rPr lang="en-US"/>
              <a:t>Includes l</a:t>
            </a:r>
            <a:r>
              <a:rPr lang="EN-US"/>
              <a:t>ow power </a:t>
            </a:r>
            <a:r>
              <a:rPr lang="en-US"/>
              <a:t>option</a:t>
            </a:r>
            <a:r>
              <a:rPr lang="EN-US"/>
              <a:t> at 12V</a:t>
            </a:r>
            <a:endParaRPr lang="en-US"/>
          </a:p>
          <a:p>
            <a:pPr lvl="1"/>
            <a:r>
              <a:rPr lang="en-US"/>
              <a:t>Free-Run Speed: 55 rpm</a:t>
            </a:r>
          </a:p>
          <a:p>
            <a:pPr lvl="1"/>
            <a:r>
              <a:rPr lang="en-US"/>
              <a:t>Free-Run Current: 100 mA</a:t>
            </a:r>
          </a:p>
          <a:p>
            <a:r>
              <a:rPr lang="en-US"/>
              <a:t>Provides high torque needed for vertical traversal</a:t>
            </a:r>
          </a:p>
          <a:p>
            <a:pPr lvl="1"/>
            <a:r>
              <a:rPr lang="en-US"/>
              <a:t>Stall Torque: 115 </a:t>
            </a:r>
            <a:r>
              <a:rPr lang="en-US" err="1"/>
              <a:t>oz</a:t>
            </a:r>
            <a:r>
              <a:rPr lang="es-ES"/>
              <a:t>∙in</a:t>
            </a:r>
          </a:p>
          <a:p>
            <a:pPr lvl="1"/>
            <a:r>
              <a:rPr lang="es-ES" err="1"/>
              <a:t>Stall</a:t>
            </a:r>
            <a:r>
              <a:rPr lang="es-ES"/>
              <a:t> </a:t>
            </a:r>
            <a:r>
              <a:rPr lang="es-ES" err="1"/>
              <a:t>Current</a:t>
            </a:r>
            <a:r>
              <a:rPr lang="es-ES"/>
              <a:t>: 1110 </a:t>
            </a:r>
            <a:r>
              <a:rPr lang="es-ES" err="1"/>
              <a:t>mA</a:t>
            </a:r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469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Motors - 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36434" cy="4351338"/>
          </a:xfrm>
        </p:spPr>
        <p:txBody>
          <a:bodyPr>
            <a:normAutofit lnSpcReduction="10000"/>
          </a:bodyPr>
          <a:lstStyle/>
          <a:p>
            <a:r>
              <a:rPr lang="en-US"/>
              <a:t>Motors placed in line with length of robot in order to minimize width</a:t>
            </a:r>
          </a:p>
          <a:p>
            <a:pPr lvl="1"/>
            <a:r>
              <a:rPr lang="en-US"/>
              <a:t>Two beveled gears used to transfer motion 90° to wheels</a:t>
            </a:r>
          </a:p>
          <a:p>
            <a:r>
              <a:rPr lang="en-US"/>
              <a:t>Encoders provide 1,200 </a:t>
            </a:r>
            <a:br>
              <a:rPr lang="en-US"/>
            </a:br>
            <a:r>
              <a:rPr lang="en-US"/>
              <a:t>counts per rotation of the wheel</a:t>
            </a:r>
          </a:p>
          <a:p>
            <a:pPr lvl="1"/>
            <a:r>
              <a:rPr lang="en-US"/>
              <a:t>Travelling one meter returns</a:t>
            </a:r>
            <a:br>
              <a:rPr lang="en-US"/>
            </a:br>
            <a:r>
              <a:rPr lang="en-US"/>
              <a:t>4000 counts per wheel</a:t>
            </a:r>
          </a:p>
          <a:p>
            <a:r>
              <a:rPr lang="en-US"/>
              <a:t>Magnets are placed along the surface of the wheel</a:t>
            </a:r>
          </a:p>
          <a:p>
            <a:pPr lvl="1"/>
            <a:r>
              <a:rPr lang="en-US"/>
              <a:t>Keeps robot attached to bridge on any surface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3176" y="1825625"/>
            <a:ext cx="49530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768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Magnets</a:t>
            </a:r>
            <a:r>
              <a:rPr lang="en-US"/>
              <a:t> - B621 Grade N42 Neodymium Magnet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98961"/>
            <a:ext cx="11118273" cy="467800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Material: </a:t>
            </a:r>
            <a:r>
              <a:rPr lang="en-US" err="1"/>
              <a:t>NdFeB</a:t>
            </a:r>
            <a:r>
              <a:rPr lang="en-US"/>
              <a:t>, Grade N42</a:t>
            </a:r>
          </a:p>
          <a:p>
            <a:r>
              <a:rPr lang="en-US"/>
              <a:t>Weight: 0.36 g/magnet</a:t>
            </a:r>
          </a:p>
          <a:p>
            <a:r>
              <a:rPr lang="en-US"/>
              <a:t>Dimensions: 3/8” x 1/8” x 1/16” thick</a:t>
            </a:r>
          </a:p>
          <a:p>
            <a:r>
              <a:rPr lang="en-US"/>
              <a:t>Holding Force: 1.15 lbs.</a:t>
            </a:r>
          </a:p>
          <a:p>
            <a:endParaRPr lang="en-US"/>
          </a:p>
          <a:p>
            <a:r>
              <a:rPr lang="en-US">
                <a:latin typeface="Calibri"/>
              </a:rPr>
              <a:t>Initial magnet choice was too large and too strong</a:t>
            </a:r>
          </a:p>
          <a:p>
            <a:pPr lvl="1"/>
            <a:r>
              <a:rPr lang="en-US">
                <a:latin typeface="Calibri"/>
              </a:rPr>
              <a:t>Motors had trouble producing enough torque to overcome holding force</a:t>
            </a:r>
          </a:p>
          <a:p>
            <a:pPr lvl="1"/>
            <a:r>
              <a:rPr lang="en-US">
                <a:latin typeface="Calibri"/>
              </a:rPr>
              <a:t>Due to size, initial magnets surrounding the wheel circumference turned the wheel into a polygon</a:t>
            </a:r>
          </a:p>
          <a:p>
            <a:pPr lvl="1"/>
            <a:r>
              <a:rPr lang="en-US">
                <a:latin typeface="Calibri"/>
              </a:rPr>
              <a:t>Chosen magnet was half the width to form a more uniform circle</a:t>
            </a:r>
            <a:endParaRPr lang="EN-US"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4268" y="1498961"/>
            <a:ext cx="5217886" cy="238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535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8275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25371" y="20658"/>
            <a:ext cx="36285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u="sng"/>
              <a:t>Accelerometer</a:t>
            </a:r>
          </a:p>
        </p:txBody>
      </p:sp>
      <p:sp>
        <p:nvSpPr>
          <p:cNvPr id="7" name="Oval 6"/>
          <p:cNvSpPr/>
          <p:nvPr/>
        </p:nvSpPr>
        <p:spPr>
          <a:xfrm>
            <a:off x="8284027" y="5981699"/>
            <a:ext cx="3265715" cy="8763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62068" y="219642"/>
            <a:ext cx="3043917" cy="147104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2339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Accelerometer Design Choices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1920032"/>
              </p:ext>
            </p:extLst>
          </p:nvPr>
        </p:nvGraphicFramePr>
        <p:xfrm>
          <a:off x="838200" y="1433739"/>
          <a:ext cx="10515600" cy="3134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514325107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3114874261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425692402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Parameters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Initial </a:t>
                      </a:r>
                      <a:r>
                        <a:rPr lang="EN-US"/>
                        <a:t>Acce</a:t>
                      </a:r>
                      <a:r>
                        <a:rPr lang="en-US"/>
                        <a:t>lerometer</a:t>
                      </a:r>
                      <a:r>
                        <a:rPr lang="EN-US"/>
                        <a:t>:</a:t>
                      </a:r>
                      <a:br>
                        <a:rPr lang="en-US"/>
                      </a:br>
                      <a:r>
                        <a:rPr lang="EN-US"/>
                        <a:t>Silicon Designs 2460-002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Final Accelerometer</a:t>
                      </a:r>
                      <a:r>
                        <a:rPr lang="EN-US"/>
                        <a:t>:</a:t>
                      </a:r>
                      <a:br>
                        <a:rPr lang="en-US"/>
                      </a:br>
                      <a:r>
                        <a:rPr lang="en-US"/>
                        <a:t>Analog Devices ADXL355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54580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Acceleration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±2g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±2.048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6839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Frequency Range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/>
                        <a:t>0-300Hz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0-10,000Hz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66025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Resolution: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38 ng/bit (with 2000x gain)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3.8ug/bit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2378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Noise</a:t>
                      </a:r>
                      <a:r>
                        <a:rPr lang="en-US" baseline="0"/>
                        <a:t> Specification: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10 </a:t>
                      </a:r>
                      <a:r>
                        <a:rPr lang="el-GR"/>
                        <a:t>μ</a:t>
                      </a:r>
                      <a:r>
                        <a:rPr lang="en-US"/>
                        <a:t>g/√Hz</a:t>
                      </a:r>
                      <a:r>
                        <a:rPr lang="en-US" baseline="0"/>
                        <a:t> </a:t>
                      </a:r>
                      <a:r>
                        <a:rPr lang="en-US"/>
                        <a:t>(before signal conditioning and A/D)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25 </a:t>
                      </a:r>
                      <a:r>
                        <a:rPr lang="el-GR"/>
                        <a:t>μ</a:t>
                      </a:r>
                      <a:r>
                        <a:rPr lang="en-US"/>
                        <a:t>g/√Hz</a:t>
                      </a:r>
                      <a:r>
                        <a:rPr lang="en-US" baseline="0"/>
                        <a:t> 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45807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Operating</a:t>
                      </a:r>
                      <a:r>
                        <a:rPr lang="en-US" baseline="0"/>
                        <a:t> Power: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276 mW (without</a:t>
                      </a:r>
                      <a:r>
                        <a:rPr lang="en-US" baseline="0"/>
                        <a:t> A/D</a:t>
                      </a:r>
                      <a:r>
                        <a:rPr lang="en-US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495 </a:t>
                      </a:r>
                      <a:r>
                        <a:rPr lang="el-GR"/>
                        <a:t>μ</a:t>
                      </a:r>
                      <a:r>
                        <a:rPr lang="en-US"/>
                        <a:t>W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11994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>
                          <a:solidFill>
                            <a:srgbClr val="000000"/>
                          </a:solidFill>
                          <a:latin typeface="+mn-lt"/>
                        </a:rPr>
                        <a:t>Mass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21 g (without</a:t>
                      </a:r>
                      <a:r>
                        <a:rPr lang="en-US" baseline="0"/>
                        <a:t> cabling and A/D)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~5 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45860408"/>
                  </a:ext>
                </a:extLst>
              </a:tr>
            </a:tbl>
          </a:graphicData>
        </a:graphic>
      </p:graphicFrame>
      <p:pic>
        <p:nvPicPr>
          <p:cNvPr id="5" name="Picture 2" descr="https://media.digikey.com/Photos/Analog%20Devices%20Photos/MFG_EVAL-ADXL355Z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2120" y="4592722"/>
            <a:ext cx="2222908" cy="2222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SD246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1946" y="4550353"/>
            <a:ext cx="2308107" cy="230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7361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Reason for Accelerometer Change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Noise Floor Requirements relaxed upon further conversations</a:t>
            </a:r>
          </a:p>
          <a:p>
            <a:pPr lvl="1"/>
            <a:r>
              <a:rPr lang="en-US"/>
              <a:t>MRDC Bridge very small in comparison to other bridges</a:t>
            </a:r>
          </a:p>
          <a:p>
            <a:pPr lvl="1"/>
            <a:r>
              <a:rPr lang="en-US"/>
              <a:t>Higher sensitivity needed for small structures</a:t>
            </a:r>
          </a:p>
          <a:p>
            <a:r>
              <a:rPr lang="en-US"/>
              <a:t>Digital over Analog</a:t>
            </a:r>
          </a:p>
          <a:p>
            <a:pPr lvl="1"/>
            <a:r>
              <a:rPr lang="en-US"/>
              <a:t>Initial trepidation due to unfamiliarity</a:t>
            </a:r>
          </a:p>
          <a:p>
            <a:pPr lvl="1"/>
            <a:r>
              <a:rPr lang="en-US"/>
              <a:t>Much less noise than analog </a:t>
            </a:r>
          </a:p>
          <a:p>
            <a:pPr lvl="2"/>
            <a:r>
              <a:rPr lang="en-US"/>
              <a:t>Controlled environment within one module</a:t>
            </a:r>
          </a:p>
          <a:p>
            <a:pPr lvl="2"/>
            <a:r>
              <a:rPr lang="en-US"/>
              <a:t>I2C bus hard to create noise in</a:t>
            </a:r>
          </a:p>
          <a:p>
            <a:pPr lvl="1"/>
            <a:r>
              <a:rPr lang="en-US"/>
              <a:t>Can easily change digital filter parameters</a:t>
            </a:r>
          </a:p>
          <a:p>
            <a:r>
              <a:rPr lang="en-US"/>
              <a:t>No PCB for signal conditioning module needed</a:t>
            </a:r>
          </a:p>
          <a:p>
            <a:pPr lvl="1"/>
            <a:r>
              <a:rPr lang="en-US"/>
              <a:t>Faster prototyping</a:t>
            </a:r>
          </a:p>
        </p:txBody>
      </p:sp>
    </p:spTree>
    <p:extLst>
      <p:ext uri="{BB962C8B-B14F-4D97-AF65-F5344CB8AC3E}">
        <p14:creationId xmlns:p14="http://schemas.microsoft.com/office/powerpoint/2010/main" val="19955730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Accelerometer Deployment Method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41903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Requirements</a:t>
            </a:r>
          </a:p>
          <a:p>
            <a:pPr lvl="1"/>
            <a:r>
              <a:rPr lang="EN-US"/>
              <a:t>Accelerometer shall mount directly onto bridge</a:t>
            </a:r>
          </a:p>
          <a:p>
            <a:pPr lvl="1"/>
            <a:r>
              <a:rPr lang="EN-US"/>
              <a:t>Accelerometer shall be flush with bridge to ensure accuracy of measurements</a:t>
            </a:r>
            <a:endParaRPr lang="en-US"/>
          </a:p>
          <a:p>
            <a:pPr marL="457200" lvl="1" indent="0">
              <a:buNone/>
            </a:pPr>
            <a:endParaRPr lang="EN-US"/>
          </a:p>
          <a:p>
            <a:r>
              <a:rPr lang="EN-US"/>
              <a:t>Design incorporated vertical motion w.r.t. the Bridge Inspection Robot frame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24750" y="1825625"/>
            <a:ext cx="3932895" cy="4584309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8692911" y="3294742"/>
            <a:ext cx="1596572" cy="110308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23689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/>
              <a:t>Linear Actuator - </a:t>
            </a:r>
            <a:r>
              <a:rPr lang="EN-US" sz="3800" err="1"/>
              <a:t>Actuonix</a:t>
            </a:r>
            <a:r>
              <a:rPr lang="EN-US" sz="3800"/>
              <a:t> L12 30mm Linear Actuator</a:t>
            </a:r>
            <a:endParaRPr lang="en-US" sz="380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4"/>
            <a:ext cx="7005918" cy="438121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Prepackaged solution</a:t>
            </a:r>
          </a:p>
          <a:p>
            <a:r>
              <a:rPr lang="EN-US"/>
              <a:t>Very low mass</a:t>
            </a:r>
          </a:p>
          <a:p>
            <a:r>
              <a:rPr lang="EN-US"/>
              <a:t>Potentiometer already available for control</a:t>
            </a:r>
          </a:p>
          <a:p>
            <a:r>
              <a:rPr lang="en-US"/>
              <a:t>Gear Ratio: 210:1</a:t>
            </a:r>
          </a:p>
          <a:p>
            <a:r>
              <a:rPr lang="en-US"/>
              <a:t>Max Force: 80 N</a:t>
            </a:r>
          </a:p>
          <a:p>
            <a:r>
              <a:rPr lang="en-US"/>
              <a:t>Stall Current @ 12V: 180 mA</a:t>
            </a:r>
          </a:p>
          <a:p>
            <a:r>
              <a:rPr lang="en-US"/>
              <a:t>Control: RC</a:t>
            </a:r>
            <a:endParaRPr lang="EN-US"/>
          </a:p>
        </p:txBody>
      </p:sp>
      <p:pic>
        <p:nvPicPr>
          <p:cNvPr id="2056" name="Picture 8" descr="http://www.robotshop.com/media/catalog/product/cache/1/image/900x900/9df78eab33525d08d6e5fb8d27136e95/f/i/firgelli-technologies-l12-actuator-30mm-50-1-12v-limit-switch_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44065" y="1825733"/>
            <a:ext cx="3968974" cy="3968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636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Introduction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695" y="1832372"/>
            <a:ext cx="6523884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The team designed a wireless sensing robot for structural health monitoring of steel structures </a:t>
            </a:r>
          </a:p>
          <a:p>
            <a:endParaRPr lang="en-US"/>
          </a:p>
          <a:p>
            <a:r>
              <a:rPr lang="en-US"/>
              <a:t>Replaced the old flexure-based, four-wheeled robot with a design that features upgraded electrical and mechanical components along with increased mobility 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8790" y="223441"/>
            <a:ext cx="4367711" cy="315203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175528" y="38775"/>
            <a:ext cx="3614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Previous Design by Dr. Wang’s Team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9071721" y="3454807"/>
            <a:ext cx="1601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/>
              <a:t>Current Design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1579" y="3903475"/>
            <a:ext cx="5350422" cy="2954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817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Deployment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Feedback not useful for control</a:t>
            </a:r>
          </a:p>
          <a:p>
            <a:pPr lvl="1"/>
            <a:r>
              <a:rPr lang="en-US"/>
              <a:t>210:1 Gear Ratio made Linear Actuator was able to lift robot up off of magnetized surface</a:t>
            </a:r>
          </a:p>
          <a:p>
            <a:pPr lvl="1"/>
            <a:r>
              <a:rPr lang="en-US"/>
              <a:t>Solution was to set input value to match the accelerometer position to exactly level with the contact surface of the wheels.</a:t>
            </a:r>
          </a:p>
          <a:p>
            <a:pPr marL="0" indent="0">
              <a:buNone/>
            </a:pPr>
            <a:endParaRPr lang="en-US"/>
          </a:p>
          <a:p>
            <a:r>
              <a:rPr lang="en-US"/>
              <a:t>Accelerometer deployed inverted along the z-axis</a:t>
            </a:r>
          </a:p>
          <a:p>
            <a:pPr lvl="1"/>
            <a:r>
              <a:rPr lang="en-US"/>
              <a:t>Allowed for accelerometer on board to be directly in contact with measurement surface</a:t>
            </a:r>
          </a:p>
          <a:p>
            <a:pPr lvl="1"/>
            <a:r>
              <a:rPr lang="en-US"/>
              <a:t>Z-Axis Data only needed to be multiplied by -1 in post-processing to resolve</a:t>
            </a:r>
          </a:p>
        </p:txBody>
      </p:sp>
    </p:spTree>
    <p:extLst>
      <p:ext uri="{BB962C8B-B14F-4D97-AF65-F5344CB8AC3E}">
        <p14:creationId xmlns:p14="http://schemas.microsoft.com/office/powerpoint/2010/main" val="14047056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Digital Filter Parameters Option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Digital Filtering through Matlab</a:t>
            </a:r>
          </a:p>
          <a:p>
            <a:pPr lvl="1"/>
            <a:r>
              <a:rPr lang="en-US" err="1"/>
              <a:t>firceqrip</a:t>
            </a:r>
            <a:r>
              <a:rPr lang="en-US"/>
              <a:t>() or </a:t>
            </a:r>
            <a:r>
              <a:rPr lang="en-US" err="1"/>
              <a:t>firgr</a:t>
            </a:r>
            <a:r>
              <a:rPr lang="en-US"/>
              <a:t>()</a:t>
            </a:r>
          </a:p>
          <a:p>
            <a:r>
              <a:rPr lang="en-US"/>
              <a:t>FIR Filter</a:t>
            </a:r>
          </a:p>
          <a:p>
            <a:pPr lvl="1"/>
            <a:r>
              <a:rPr lang="en-US"/>
              <a:t>Linear phase delay</a:t>
            </a:r>
          </a:p>
          <a:p>
            <a:endParaRPr lang="en-US"/>
          </a:p>
          <a:p>
            <a:pPr lvl="1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5100" y="1962150"/>
            <a:ext cx="5563299" cy="44973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648075"/>
            <a:ext cx="6429829" cy="3095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7562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8275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21495" y="20658"/>
            <a:ext cx="3032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/>
              <a:t>Motion Tracking</a:t>
            </a:r>
          </a:p>
        </p:txBody>
      </p:sp>
      <p:sp>
        <p:nvSpPr>
          <p:cNvPr id="7" name="Oval 6"/>
          <p:cNvSpPr/>
          <p:nvPr/>
        </p:nvSpPr>
        <p:spPr>
          <a:xfrm>
            <a:off x="4348066" y="5226014"/>
            <a:ext cx="1884784" cy="8763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172186" y="35451"/>
            <a:ext cx="1401439" cy="65934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392507" y="5884069"/>
            <a:ext cx="1884784" cy="87630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313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Motion Tracking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000">
                <a:solidFill>
                  <a:srgbClr val="000000"/>
                </a:solidFill>
                <a:latin typeface="Calibri"/>
              </a:rPr>
              <a:t>Assumptions</a:t>
            </a:r>
          </a:p>
          <a:p>
            <a:pPr lvl="1"/>
            <a:r>
              <a:rPr lang="EN-US" sz="2200">
                <a:solidFill>
                  <a:srgbClr val="000000"/>
                </a:solidFill>
                <a:latin typeface="Calibri"/>
              </a:rPr>
              <a:t>Initial orientation is known </a:t>
            </a:r>
          </a:p>
          <a:p>
            <a:pPr lvl="1"/>
            <a:r>
              <a:rPr lang="EN-US" sz="2200">
                <a:solidFill>
                  <a:srgbClr val="000000"/>
                </a:solidFill>
                <a:latin typeface="Calibri"/>
              </a:rPr>
              <a:t>Only straight path traversal is required for </a:t>
            </a:r>
            <a:br>
              <a:rPr lang="EN-US" sz="2200">
                <a:solidFill>
                  <a:srgbClr val="000000"/>
                </a:solidFill>
                <a:latin typeface="Calibri"/>
              </a:rPr>
            </a:br>
            <a:r>
              <a:rPr lang="en-US" sz="2200">
                <a:solidFill>
                  <a:srgbClr val="000000"/>
                </a:solidFill>
                <a:latin typeface="Calibri"/>
              </a:rPr>
              <a:t>the most part, with turning used for path </a:t>
            </a:r>
            <a:br>
              <a:rPr lang="en-US" sz="2200">
                <a:solidFill>
                  <a:srgbClr val="000000"/>
                </a:solidFill>
                <a:latin typeface="Calibri"/>
              </a:rPr>
            </a:br>
            <a:r>
              <a:rPr lang="en-US" sz="2200">
                <a:solidFill>
                  <a:srgbClr val="000000"/>
                </a:solidFill>
                <a:latin typeface="Calibri"/>
              </a:rPr>
              <a:t>corrections</a:t>
            </a:r>
            <a:endParaRPr lang="EN-US" sz="2200">
              <a:latin typeface="Times New Roman"/>
            </a:endParaRPr>
          </a:p>
          <a:p>
            <a:pPr lvl="1"/>
            <a:endParaRPr lang="EN-US" sz="2200">
              <a:latin typeface="Calibri"/>
            </a:endParaRPr>
          </a:p>
          <a:p>
            <a:r>
              <a:rPr lang="en-US">
                <a:solidFill>
                  <a:srgbClr val="000000"/>
                </a:solidFill>
                <a:latin typeface="Calibri"/>
              </a:rPr>
              <a:t>Requirements</a:t>
            </a:r>
            <a:endParaRPr lang="EN-US">
              <a:solidFill>
                <a:srgbClr val="000000"/>
              </a:solidFill>
              <a:latin typeface="Calibri"/>
            </a:endParaRPr>
          </a:p>
          <a:p>
            <a:pPr lvl="1"/>
            <a:r>
              <a:rPr lang="EN-US" sz="2000">
                <a:solidFill>
                  <a:srgbClr val="000000"/>
                </a:solidFill>
                <a:latin typeface="Calibri"/>
              </a:rPr>
              <a:t>Need to go in a roughly straight path so rob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ot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 won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’</a:t>
            </a:r>
            <a:r>
              <a:rPr lang="EN-US" sz="2000">
                <a:solidFill>
                  <a:srgbClr val="000000"/>
                </a:solidFill>
                <a:latin typeface="Calibri"/>
              </a:rPr>
              <a:t>t need to continuously correct path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Calibri"/>
              </a:rPr>
              <a:t>Need to be able to detect edges so robot won’t fall off</a:t>
            </a:r>
          </a:p>
          <a:p>
            <a:pPr lvl="1"/>
            <a:r>
              <a:rPr lang="en-US" sz="2000">
                <a:solidFill>
                  <a:srgbClr val="000000"/>
                </a:solidFill>
                <a:latin typeface="Calibri"/>
              </a:rPr>
              <a:t>Need to be able to identify locations of structural health measurements to around about 2m resolution fairly accurately as in experiment </a:t>
            </a:r>
            <a:r>
              <a:rPr lang="en-US" sz="2000">
                <a:solidFill>
                  <a:srgbClr val="000000"/>
                </a:solidFill>
              </a:rPr>
              <a:t>in thesis paper</a:t>
            </a:r>
            <a:endParaRPr lang="EN-US" sz="2000"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0" y="1600200"/>
            <a:ext cx="5366826" cy="2171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565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Straight Path Traversal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0259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Encoders alongside proportional control used to maintain straight path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Drift likely minimized due to permanent magnets holding wheels and robot body to metal surface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Potential drift still a concern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No permanent reference point</a:t>
            </a:r>
          </a:p>
          <a:p>
            <a:pPr lvl="1"/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Plans to implement gyroscope in design for future use</a:t>
            </a:r>
          </a:p>
          <a:p>
            <a:pPr lvl="2"/>
            <a:endParaRPr lang="en-US">
              <a:solidFill>
                <a:srgbClr val="000000"/>
              </a:solidFill>
            </a:endParaRPr>
          </a:p>
          <a:p>
            <a:pPr lvl="2"/>
            <a:endParaRPr lang="EN-US">
              <a:solidFill>
                <a:srgbClr val="000000"/>
              </a:solidFill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229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Edge Detection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0025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IR Sensors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Four IR sensors mounted close to wheels and near edge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Verified that wheels will hit inclines such that sensors will not scrape against surfaces</a:t>
            </a:r>
          </a:p>
          <a:p>
            <a:pPr lvl="1"/>
            <a:endParaRPr lang="en-US">
              <a:solidFill>
                <a:srgbClr val="000000"/>
              </a:solidFill>
            </a:endParaRPr>
          </a:p>
          <a:p>
            <a:pPr lvl="2"/>
            <a:endParaRPr lang="EN-US">
              <a:solidFill>
                <a:srgbClr val="000000"/>
              </a:solidFill>
            </a:endParaRPr>
          </a:p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7246509" y="4079631"/>
            <a:ext cx="2333589" cy="205388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7246509" y="3502856"/>
            <a:ext cx="0" cy="26025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8413303" y="3530919"/>
            <a:ext cx="0" cy="260259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6710289" y="6105451"/>
            <a:ext cx="49518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7441809" y="4832216"/>
            <a:ext cx="829994" cy="541642"/>
          </a:xfrm>
          <a:prstGeom prst="rect">
            <a:avLst/>
          </a:prstGeom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IR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5787270" y="3699803"/>
            <a:ext cx="1025294" cy="24337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5375" y="3530600"/>
            <a:ext cx="4237713" cy="2572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6153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IR Sensor Implementation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700586" y="1711470"/>
            <a:ext cx="6434084" cy="4825563"/>
          </a:xfrm>
        </p:spPr>
      </p:pic>
      <p:sp>
        <p:nvSpPr>
          <p:cNvPr id="7" name="Oval 6"/>
          <p:cNvSpPr/>
          <p:nvPr/>
        </p:nvSpPr>
        <p:spPr>
          <a:xfrm>
            <a:off x="2967136" y="4012163"/>
            <a:ext cx="1604864" cy="7652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38393" y="4201886"/>
            <a:ext cx="1604864" cy="76520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348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Motion Tracking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2816"/>
            <a:ext cx="10515600" cy="485306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</a:rPr>
              <a:t>Used encoder movement, combined with GPS for absolute position recalibration every 50m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Further minimizes effect of encoder drift</a:t>
            </a:r>
          </a:p>
          <a:p>
            <a:pPr lvl="1"/>
            <a:r>
              <a:rPr lang="en-US">
                <a:solidFill>
                  <a:srgbClr val="000000"/>
                </a:solidFill>
              </a:rPr>
              <a:t>Not useful if on underside of bridge without clear line-of-sight of the sky</a:t>
            </a:r>
          </a:p>
          <a:p>
            <a:pPr lvl="1"/>
            <a:endParaRPr lang="en-US">
              <a:solidFill>
                <a:srgbClr val="000000"/>
              </a:solidFill>
            </a:endParaRPr>
          </a:p>
          <a:p>
            <a:r>
              <a:rPr lang="en-US">
                <a:solidFill>
                  <a:srgbClr val="000000"/>
                </a:solidFill>
              </a:rPr>
              <a:t>Incorporate gyroscope in a future robot iteration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353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GPS - </a:t>
            </a:r>
            <a:r>
              <a:rPr lang="en-US" err="1"/>
              <a:t>Adafruit</a:t>
            </a:r>
            <a:r>
              <a:rPr lang="en-US"/>
              <a:t> Ultimate GPS Breakout - 66 Channel MTK3339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816600" cy="472064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/>
              <a:t>Accuracy: 3 m radius</a:t>
            </a:r>
          </a:p>
          <a:p>
            <a:pPr>
              <a:lnSpc>
                <a:spcPct val="110000"/>
              </a:lnSpc>
            </a:pPr>
            <a:r>
              <a:rPr lang="en-US"/>
              <a:t>Update Frequency: 10 Hz</a:t>
            </a:r>
          </a:p>
          <a:p>
            <a:pPr>
              <a:lnSpc>
                <a:spcPct val="110000"/>
              </a:lnSpc>
            </a:pPr>
            <a:r>
              <a:rPr lang="en-US"/>
              <a:t>Sensitivity: 165 </a:t>
            </a:r>
            <a:r>
              <a:rPr lang="en-US" err="1"/>
              <a:t>dBm</a:t>
            </a:r>
            <a:endParaRPr lang="en-US"/>
          </a:p>
          <a:p>
            <a:pPr>
              <a:lnSpc>
                <a:spcPct val="110000"/>
              </a:lnSpc>
            </a:pPr>
            <a:r>
              <a:rPr lang="en-US"/>
              <a:t>Power: 100 </a:t>
            </a:r>
            <a:r>
              <a:rPr lang="en-US" err="1"/>
              <a:t>mW</a:t>
            </a:r>
            <a:endParaRPr lang="en-US"/>
          </a:p>
          <a:p>
            <a:pPr>
              <a:lnSpc>
                <a:spcPct val="110000"/>
              </a:lnSpc>
            </a:pPr>
            <a:r>
              <a:rPr lang="en-US"/>
              <a:t>Interface: UART</a:t>
            </a:r>
          </a:p>
          <a:p>
            <a:pPr>
              <a:lnSpc>
                <a:spcPct val="110000"/>
              </a:lnSpc>
            </a:pPr>
            <a:r>
              <a:rPr lang="en-US"/>
              <a:t>Other</a:t>
            </a:r>
          </a:p>
          <a:p>
            <a:pPr lvl="1">
              <a:lnSpc>
                <a:spcPct val="110000"/>
              </a:lnSpc>
            </a:pPr>
            <a:r>
              <a:rPr lang="en-US"/>
              <a:t>Ships with breakout board</a:t>
            </a:r>
          </a:p>
          <a:p>
            <a:pPr lvl="1">
              <a:lnSpc>
                <a:spcPct val="110000"/>
              </a:lnSpc>
            </a:pPr>
            <a:r>
              <a:rPr lang="en-US"/>
              <a:t>Built-in data-logging</a:t>
            </a:r>
          </a:p>
          <a:p>
            <a:pPr lvl="1">
              <a:lnSpc>
                <a:spcPct val="110000"/>
              </a:lnSpc>
            </a:pPr>
            <a:r>
              <a:rPr lang="en-US"/>
              <a:t>SMA connector to connect external antenna</a:t>
            </a:r>
          </a:p>
          <a:p>
            <a:pPr lvl="1"/>
            <a:endParaRPr lang="en-US">
              <a:solidFill>
                <a:srgbClr val="FF0000"/>
              </a:solidFill>
            </a:endParaRPr>
          </a:p>
          <a:p>
            <a:pPr lvl="1"/>
            <a:endParaRPr lang="en-US">
              <a:solidFill>
                <a:srgbClr val="FF0000"/>
              </a:solidFill>
            </a:endParaRPr>
          </a:p>
          <a:p>
            <a:pPr lvl="1"/>
            <a:endParaRPr lang="en-US">
              <a:solidFill>
                <a:srgbClr val="FF0000"/>
              </a:solidFill>
            </a:endParaRPr>
          </a:p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3250" y="2486984"/>
            <a:ext cx="4563283" cy="3019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3771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1032-03.jpg"/>
          <p:cNvPicPr>
            <a:picLocks noChangeAspect="1"/>
          </p:cNvPicPr>
          <p:nvPr/>
        </p:nvPicPr>
        <p:blipFill rotWithShape="1">
          <a:blip r:embed="rId3"/>
          <a:srcRect l="6607" r="4324" b="-2"/>
          <a:stretch/>
        </p:blipFill>
        <p:spPr>
          <a:xfrm>
            <a:off x="6655238" y="1825625"/>
            <a:ext cx="4691254" cy="39502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Gyroscope – ST L3GD20H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654" y="1565107"/>
            <a:ext cx="5472112" cy="5015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en-US"/>
              <a:t>X-, Y-, Z-axis data</a:t>
            </a:r>
          </a:p>
          <a:p>
            <a:pPr>
              <a:lnSpc>
                <a:spcPct val="100000"/>
              </a:lnSpc>
            </a:pPr>
            <a:r>
              <a:rPr lang="en-US"/>
              <a:t>Resolution: ±245/±500/±2000°/s with 16 bits</a:t>
            </a:r>
          </a:p>
          <a:p>
            <a:pPr>
              <a:lnSpc>
                <a:spcPct val="100000"/>
              </a:lnSpc>
            </a:pPr>
            <a:r>
              <a:rPr lang="en-US"/>
              <a:t>Accuracy: Zero Bias:  ±25°/s </a:t>
            </a:r>
          </a:p>
          <a:p>
            <a:pPr>
              <a:lnSpc>
                <a:spcPct val="100000"/>
              </a:lnSpc>
            </a:pPr>
            <a:r>
              <a:rPr lang="en-US"/>
              <a:t>Power: 15 </a:t>
            </a:r>
            <a:r>
              <a:rPr lang="en-US" err="1"/>
              <a:t>mW</a:t>
            </a:r>
            <a:endParaRPr lang="en-US"/>
          </a:p>
          <a:p>
            <a:pPr>
              <a:lnSpc>
                <a:spcPct val="100000"/>
              </a:lnSpc>
            </a:pPr>
            <a:r>
              <a:rPr lang="en-US"/>
              <a:t>Interface: </a:t>
            </a:r>
            <a:r>
              <a:rPr lang="en-US" b="1"/>
              <a:t>SPI</a:t>
            </a:r>
            <a:r>
              <a:rPr lang="en-US"/>
              <a:t>/I2C</a:t>
            </a:r>
          </a:p>
          <a:p>
            <a:pPr>
              <a:lnSpc>
                <a:spcPct val="100000"/>
              </a:lnSpc>
            </a:pPr>
            <a:r>
              <a:rPr lang="en-US"/>
              <a:t>Other: User-enabled integrated low-pass and high-pass filters; Temp sensor.</a:t>
            </a:r>
          </a:p>
          <a:p>
            <a:pPr lvl="1">
              <a:lnSpc>
                <a:spcPct val="100000"/>
              </a:lnSpc>
            </a:pPr>
            <a:endParaRPr lang="en-US" sz="2000"/>
          </a:p>
          <a:p>
            <a:pPr lvl="1">
              <a:lnSpc>
                <a:spcPct val="100000"/>
              </a:lnSpc>
            </a:pPr>
            <a:endParaRPr lang="en-US" sz="2000"/>
          </a:p>
          <a:p>
            <a:pPr lvl="1">
              <a:lnSpc>
                <a:spcPct val="100000"/>
              </a:lnSpc>
            </a:pPr>
            <a:endParaRPr lang="en-US" sz="2000"/>
          </a:p>
          <a:p>
            <a:pPr lvl="1">
              <a:lnSpc>
                <a:spcPct val="100000"/>
              </a:lnSpc>
            </a:pPr>
            <a:endParaRPr lang="en-US" sz="2000"/>
          </a:p>
          <a:p>
            <a:pPr>
              <a:lnSpc>
                <a:spcPct val="100000"/>
              </a:lnSpc>
            </a:pP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7595381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Problem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The repair and maintenance of civil infrastructure systems is a constant challenge</a:t>
            </a:r>
          </a:p>
          <a:p>
            <a:pPr lvl="1"/>
            <a:r>
              <a:rPr lang="en-US"/>
              <a:t>50+% of U.S. bridges built before 1940’s</a:t>
            </a:r>
          </a:p>
          <a:p>
            <a:pPr lvl="1"/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1 in 9 structurally deficient</a:t>
            </a:r>
          </a:p>
          <a:p>
            <a:pPr lvl="1"/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Maintenance costs </a:t>
            </a:r>
            <a:r>
              <a:rPr lang="en-US" b="1">
                <a:latin typeface="Calibri" panose="020F0502020204030204" pitchFamily="34" charset="0"/>
                <a:cs typeface="Calibri" panose="020F0502020204030204" pitchFamily="34" charset="0"/>
              </a:rPr>
              <a:t>~$20.5 billion annually</a:t>
            </a:r>
            <a:r>
              <a:rPr lang="en-US">
                <a:latin typeface="Calibri" panose="020F0502020204030204" pitchFamily="34" charset="0"/>
                <a:cs typeface="Calibri" panose="020F0502020204030204" pitchFamily="34" charset="0"/>
              </a:rPr>
              <a:t>; only $12.8 billion available</a:t>
            </a:r>
            <a:endParaRPr lang="en-US"/>
          </a:p>
          <a:p>
            <a:pPr lvl="1"/>
            <a:r>
              <a:rPr lang="en-US"/>
              <a:t>American Society of Civil Engineers (ASCE) gave C+ grade for bridge infrastructure in 2017 Report Card on America’s Infrastructure</a:t>
            </a:r>
          </a:p>
          <a:p>
            <a:r>
              <a:rPr lang="en-US"/>
              <a:t>Visual inspection subjective and leaves damage below surface undetectable</a:t>
            </a:r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90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8275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8066" y="20658"/>
            <a:ext cx="3032448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3000" b="1" u="sng">
                <a:solidFill>
                  <a:srgbClr val="000000"/>
                </a:solidFill>
                <a:latin typeface="Calibri"/>
              </a:rPr>
              <a:t>Data Storage</a:t>
            </a:r>
          </a:p>
        </p:txBody>
      </p:sp>
      <p:sp>
        <p:nvSpPr>
          <p:cNvPr id="8" name="Oval 7"/>
          <p:cNvSpPr/>
          <p:nvPr/>
        </p:nvSpPr>
        <p:spPr>
          <a:xfrm>
            <a:off x="4638675" y="3495675"/>
            <a:ext cx="2671858" cy="12351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170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00544-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5283" y="1687514"/>
            <a:ext cx="3845341" cy="38455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alibri Light"/>
              </a:rPr>
              <a:t>SD Card – </a:t>
            </a:r>
            <a:r>
              <a:rPr lang="en-US" err="1">
                <a:latin typeface="Calibri Light"/>
              </a:rPr>
              <a:t>Sparkfun</a:t>
            </a:r>
            <a:r>
              <a:rPr lang="en-US">
                <a:latin typeface="Calibri Light"/>
              </a:rPr>
              <a:t> microSD Breakout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6888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  <a:latin typeface="Calibri"/>
              </a:rPr>
              <a:t>Connects SanDisk Class 4 16 GB microSD card to MSP432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Calibri"/>
              </a:rPr>
              <a:t>Capable of storing over 370 hours of accelerometer data at a sample rate of 1000 Hz</a:t>
            </a:r>
            <a:br>
              <a:rPr lang="en-US">
                <a:latin typeface="Calibri"/>
              </a:rPr>
            </a:br>
            <a:endParaRPr lang="en-US">
              <a:latin typeface="Calibri"/>
            </a:endParaRPr>
          </a:p>
          <a:p>
            <a:r>
              <a:rPr lang="en-US"/>
              <a:t>Interfaced via SPI</a:t>
            </a:r>
          </a:p>
          <a:p>
            <a:pPr lvl="1"/>
            <a:r>
              <a:rPr lang="en-US">
                <a:latin typeface="Calibri"/>
              </a:rPr>
              <a:t>R/W Speed: 1 MHz</a:t>
            </a:r>
          </a:p>
          <a:p>
            <a:pPr lvl="1"/>
            <a:endParaRPr lang="EN-US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29824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8275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7764" y="0"/>
            <a:ext cx="3315236" cy="446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300" b="1" u="sng"/>
              <a:t>Wireless Communication</a:t>
            </a:r>
          </a:p>
        </p:txBody>
      </p:sp>
      <p:sp>
        <p:nvSpPr>
          <p:cNvPr id="8" name="Oval 7"/>
          <p:cNvSpPr/>
          <p:nvPr/>
        </p:nvSpPr>
        <p:spPr>
          <a:xfrm>
            <a:off x="3385501" y="712797"/>
            <a:ext cx="3024629" cy="9778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08683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Wireless Module - </a:t>
            </a:r>
            <a:r>
              <a:rPr lang="en-US" sz="4000" err="1"/>
              <a:t>XBee</a:t>
            </a:r>
            <a:r>
              <a:rPr lang="en-US" sz="4000"/>
              <a:t> S2C 802.15.4</a:t>
            </a:r>
            <a:endParaRPr lang="en-US" sz="4000">
              <a:solidFill>
                <a:srgbClr val="000000"/>
              </a:solidFill>
              <a:latin typeface="Calibri Light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1825625"/>
            <a:ext cx="6111765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Specifications</a:t>
            </a:r>
          </a:p>
          <a:p>
            <a:pPr lvl="1"/>
            <a:r>
              <a:rPr lang="en-US"/>
              <a:t>Max outdoor range: 1200 m</a:t>
            </a:r>
          </a:p>
          <a:p>
            <a:pPr lvl="1"/>
            <a:r>
              <a:rPr lang="en-US"/>
              <a:t>Throughput: up to 250 Kbps</a:t>
            </a:r>
          </a:p>
          <a:p>
            <a:pPr lvl="1"/>
            <a:r>
              <a:rPr lang="en-US"/>
              <a:t>Interface: UART</a:t>
            </a:r>
          </a:p>
          <a:p>
            <a:pPr lvl="1"/>
            <a:r>
              <a:rPr lang="en-US"/>
              <a:t>Current draw (typical): 28-33 mA</a:t>
            </a:r>
          </a:p>
          <a:p>
            <a:pPr lvl="1"/>
            <a:r>
              <a:rPr lang="en-US"/>
              <a:t>Wireless Protocol: IEEE 802.15.4</a:t>
            </a:r>
          </a:p>
          <a:p>
            <a:pPr lvl="2"/>
            <a:r>
              <a:rPr lang="en-US"/>
              <a:t>Switched from </a:t>
            </a:r>
            <a:r>
              <a:rPr lang="en-US" err="1"/>
              <a:t>Digimesh</a:t>
            </a:r>
            <a:endParaRPr lang="en-US"/>
          </a:p>
          <a:p>
            <a:pPr lvl="2"/>
            <a:endParaRPr lang="en-US"/>
          </a:p>
          <a:p>
            <a:r>
              <a:rPr lang="en-US"/>
              <a:t>Communicates with PC through a </a:t>
            </a:r>
            <a:r>
              <a:rPr lang="en-US" err="1"/>
              <a:t>Sparkfun</a:t>
            </a:r>
            <a:r>
              <a:rPr lang="en-US"/>
              <a:t> </a:t>
            </a:r>
            <a:r>
              <a:rPr lang="en-US" err="1"/>
              <a:t>XBee</a:t>
            </a:r>
            <a:r>
              <a:rPr lang="en-US"/>
              <a:t> Explorer USB</a:t>
            </a:r>
          </a:p>
          <a:p>
            <a:pPr lvl="1"/>
            <a:endParaRPr lang="EN-US"/>
          </a:p>
        </p:txBody>
      </p:sp>
      <p:pic>
        <p:nvPicPr>
          <p:cNvPr id="3" name="Picture 2" descr="32416b.png"/>
          <p:cNvPicPr>
            <a:picLocks noChangeAspect="1"/>
          </p:cNvPicPr>
          <p:nvPr/>
        </p:nvPicPr>
        <p:blipFill>
          <a:blip r:embed="rId3"/>
          <a:srcRect l="17637" t="19748" r="17002" b="21008"/>
          <a:stretch>
            <a:fillRect/>
          </a:stretch>
        </p:blipFill>
        <p:spPr>
          <a:xfrm>
            <a:off x="8172450" y="1219200"/>
            <a:ext cx="3120907" cy="2832258"/>
          </a:xfrm>
          <a:prstGeom prst="rect">
            <a:avLst/>
          </a:prstGeom>
        </p:spPr>
      </p:pic>
      <p:pic>
        <p:nvPicPr>
          <p:cNvPr id="4" name="Picture 3" descr="11812-02.jpg"/>
          <p:cNvPicPr>
            <a:picLocks noChangeAspect="1"/>
          </p:cNvPicPr>
          <p:nvPr/>
        </p:nvPicPr>
        <p:blipFill>
          <a:blip r:embed="rId4"/>
          <a:srcRect t="12633"/>
          <a:stretch>
            <a:fillRect/>
          </a:stretch>
        </p:blipFill>
        <p:spPr>
          <a:xfrm>
            <a:off x="8058150" y="3638550"/>
            <a:ext cx="3492374" cy="3051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0167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8275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07699" y="38382"/>
            <a:ext cx="3032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/>
              <a:t>Power</a:t>
            </a:r>
          </a:p>
        </p:txBody>
      </p:sp>
      <p:sp>
        <p:nvSpPr>
          <p:cNvPr id="8" name="Oval 7"/>
          <p:cNvSpPr/>
          <p:nvPr/>
        </p:nvSpPr>
        <p:spPr>
          <a:xfrm>
            <a:off x="9803452" y="220426"/>
            <a:ext cx="2379306" cy="8074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7784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 Requirements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Power requirements were mainly dependent on the following:</a:t>
            </a:r>
          </a:p>
          <a:p>
            <a:pPr lvl="1"/>
            <a:r>
              <a:rPr lang="en-US"/>
              <a:t>Motors</a:t>
            </a:r>
          </a:p>
          <a:p>
            <a:pPr lvl="1"/>
            <a:r>
              <a:rPr lang="en-US"/>
              <a:t>Wireless Communication</a:t>
            </a:r>
          </a:p>
          <a:p>
            <a:pPr lvl="1"/>
            <a:r>
              <a:rPr lang="en-US"/>
              <a:t>Accelerometer</a:t>
            </a:r>
          </a:p>
          <a:p>
            <a:pPr lvl="1"/>
            <a:r>
              <a:rPr lang="en-US"/>
              <a:t>Accelerometer Deployment</a:t>
            </a:r>
          </a:p>
          <a:p>
            <a:pPr lvl="1"/>
            <a:endParaRPr lang="en-US"/>
          </a:p>
          <a:p>
            <a:r>
              <a:rPr lang="en-US"/>
              <a:t>The robot was expected to run actively for at least one hour and one additional hour while stationary</a:t>
            </a:r>
          </a:p>
          <a:p>
            <a:endParaRPr lang="en-US"/>
          </a:p>
          <a:p>
            <a:r>
              <a:rPr lang="en-US"/>
              <a:t>The robot required a maximum voltage of 12V to accommodate the accelerometer and motors. Power conversion circuitry used to create lower voltages for other components</a:t>
            </a:r>
          </a:p>
        </p:txBody>
      </p:sp>
    </p:spTree>
    <p:extLst>
      <p:ext uri="{BB962C8B-B14F-4D97-AF65-F5344CB8AC3E}">
        <p14:creationId xmlns:p14="http://schemas.microsoft.com/office/powerpoint/2010/main" val="18872620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Turnigy</a:t>
            </a:r>
            <a:r>
              <a:rPr lang="en-US"/>
              <a:t> </a:t>
            </a:r>
            <a:r>
              <a:rPr lang="en-US" err="1"/>
              <a:t>Lipo</a:t>
            </a:r>
            <a:r>
              <a:rPr lang="en-US"/>
              <a:t> Pack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706979" cy="4351338"/>
          </a:xfrm>
        </p:spPr>
        <p:txBody>
          <a:bodyPr/>
          <a:lstStyle/>
          <a:p>
            <a:r>
              <a:rPr lang="en-US"/>
              <a:t>Minimum Capacity: 2200mAh (True 100% Capacity)</a:t>
            </a:r>
          </a:p>
          <a:p>
            <a:r>
              <a:rPr lang="en-US"/>
              <a:t>Configuration: 3S1P / 11.1v / 3Cell</a:t>
            </a:r>
          </a:p>
          <a:p>
            <a:r>
              <a:rPr lang="en-US"/>
              <a:t>Weight: 188g</a:t>
            </a:r>
          </a:p>
          <a:p>
            <a:r>
              <a:rPr lang="en-US"/>
              <a:t>Provides a high continuous current and long lifetime</a:t>
            </a:r>
          </a:p>
          <a:p>
            <a:endParaRPr lang="en-US"/>
          </a:p>
        </p:txBody>
      </p:sp>
      <p:pic>
        <p:nvPicPr>
          <p:cNvPr id="1026" name="Picture 2" descr="Image result for Turnigy 2200mAh 3S 20C Lipo Pac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6423" y="1574521"/>
            <a:ext cx="4871964" cy="3754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25917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8275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8066" y="20658"/>
            <a:ext cx="3032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/>
              <a:t>Robot Structure</a:t>
            </a:r>
          </a:p>
        </p:txBody>
      </p:sp>
      <p:sp>
        <p:nvSpPr>
          <p:cNvPr id="7" name="Oval 6"/>
          <p:cNvSpPr/>
          <p:nvPr/>
        </p:nvSpPr>
        <p:spPr>
          <a:xfrm>
            <a:off x="7026443" y="1622544"/>
            <a:ext cx="4537623" cy="41262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96780" y="1144587"/>
            <a:ext cx="4902008" cy="431074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795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Structure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5230091" cy="4679084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A holding structure is needed for battery and circuitry</a:t>
            </a:r>
          </a:p>
          <a:p>
            <a:endParaRPr lang="en-US"/>
          </a:p>
          <a:p>
            <a:r>
              <a:rPr lang="en-US"/>
              <a:t>Structure was rapidly prototyped using  Inventor 2017 and 3D printing with the Senior Design Lab</a:t>
            </a:r>
          </a:p>
          <a:p>
            <a:endParaRPr lang="en-US"/>
          </a:p>
          <a:p>
            <a:r>
              <a:rPr lang="en-US"/>
              <a:t>Alternate Consideration</a:t>
            </a:r>
          </a:p>
          <a:p>
            <a:pPr lvl="1"/>
            <a:r>
              <a:rPr lang="en-US"/>
              <a:t>Aluminum or acrylic sheets are used for a high strength support, designed in Inventor 2017 and machined at the invention studio.</a:t>
            </a:r>
          </a:p>
        </p:txBody>
      </p:sp>
      <p:pic>
        <p:nvPicPr>
          <p:cNvPr id="1026" name="Picture 2" descr="https://scontent-atl3-1.xx.fbcdn.net/v/t35.0-12/18043159_10203195525645878_49135697_o.png?oh=af892205eb317bc949383ef36e621254&amp;oe=58FD193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84" r="15332"/>
          <a:stretch/>
        </p:blipFill>
        <p:spPr bwMode="auto">
          <a:xfrm>
            <a:off x="6553200" y="2285133"/>
            <a:ext cx="4876800" cy="3477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185044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Printed Circuit Board (PCB)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36368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Designed</a:t>
            </a:r>
            <a:r>
              <a:rPr lang="en-US"/>
              <a:t> </a:t>
            </a:r>
            <a:r>
              <a:rPr lang="EN-US"/>
              <a:t>using the educational license </a:t>
            </a:r>
            <a:r>
              <a:rPr lang="en-US"/>
              <a:t>of </a:t>
            </a:r>
            <a:r>
              <a:rPr lang="EN-US"/>
              <a:t>Autodesk </a:t>
            </a:r>
            <a:r>
              <a:rPr lang="EN-US" err="1"/>
              <a:t>Ea</a:t>
            </a:r>
            <a:r>
              <a:rPr lang="en-US" err="1"/>
              <a:t>gleCAD</a:t>
            </a:r>
            <a:endParaRPr lang="en-US"/>
          </a:p>
          <a:p>
            <a:r>
              <a:rPr lang="EN-US"/>
              <a:t>Single circuit board for power, data transmission, and motor control</a:t>
            </a:r>
            <a:endParaRPr lang="en-US"/>
          </a:p>
          <a:p>
            <a:r>
              <a:rPr lang="en-US"/>
              <a:t>Used for routing signals between subsystems</a:t>
            </a:r>
          </a:p>
          <a:p>
            <a:r>
              <a:rPr lang="en-US"/>
              <a:t>Implements modular design to allow detachment or replacement of major components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857170" y="1349122"/>
            <a:ext cx="3520762" cy="4203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260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05756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sz="4200"/>
              <a:t>Solution: Structural Health Monitoring (SHM) System</a:t>
            </a:r>
            <a:br>
              <a:rPr lang="en-US"/>
            </a:b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702"/>
            <a:ext cx="10515600" cy="5257298"/>
          </a:xfrm>
        </p:spPr>
        <p:txBody>
          <a:bodyPr>
            <a:normAutofit/>
          </a:bodyPr>
          <a:lstStyle/>
          <a:p>
            <a:r>
              <a:rPr lang="en-US"/>
              <a:t>Utilizes accelerometer and other sensor data</a:t>
            </a:r>
          </a:p>
          <a:p>
            <a:r>
              <a:rPr lang="en-US"/>
              <a:t>Current Solutions - Stationary sensors</a:t>
            </a:r>
          </a:p>
          <a:p>
            <a:pPr lvl="1"/>
            <a:r>
              <a:rPr lang="en-US"/>
              <a:t>Cons</a:t>
            </a:r>
          </a:p>
          <a:p>
            <a:pPr lvl="2"/>
            <a:r>
              <a:rPr lang="en-US"/>
              <a:t>Cable installation between sensors is high cost</a:t>
            </a:r>
          </a:p>
          <a:p>
            <a:pPr lvl="2"/>
            <a:r>
              <a:rPr lang="en-US"/>
              <a:t>Hard and time consuming to place and maintain</a:t>
            </a:r>
          </a:p>
          <a:p>
            <a:pPr lvl="2"/>
            <a:r>
              <a:rPr lang="en-US"/>
              <a:t>A lot of sensors needed</a:t>
            </a:r>
          </a:p>
          <a:p>
            <a:pPr lvl="1"/>
            <a:r>
              <a:rPr lang="en-US" err="1"/>
              <a:t>Resensys</a:t>
            </a:r>
            <a:r>
              <a:rPr lang="en-US"/>
              <a:t> </a:t>
            </a:r>
            <a:r>
              <a:rPr lang="en-US" err="1"/>
              <a:t>Senspot</a:t>
            </a:r>
            <a:r>
              <a:rPr lang="en-US"/>
              <a:t> Sensors</a:t>
            </a:r>
          </a:p>
          <a:p>
            <a:pPr lvl="2"/>
            <a:r>
              <a:rPr lang="en-US">
                <a:solidFill>
                  <a:srgbClr val="000000"/>
                </a:solidFill>
              </a:rPr>
              <a:t>For average-sized highway bridge, would need ~500 sensors * $20 = $10,000, not including installation costs</a:t>
            </a:r>
          </a:p>
          <a:p>
            <a:pPr lvl="2"/>
            <a:r>
              <a:rPr lang="en-US"/>
              <a:t>Human installation required roughly every 20 years</a:t>
            </a:r>
          </a:p>
        </p:txBody>
      </p:sp>
    </p:spTree>
    <p:extLst>
      <p:ext uri="{BB962C8B-B14F-4D97-AF65-F5344CB8AC3E}">
        <p14:creationId xmlns:p14="http://schemas.microsoft.com/office/powerpoint/2010/main" val="311009817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82758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48066" y="20658"/>
            <a:ext cx="30324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/>
              <a:t>Microcontroller</a:t>
            </a:r>
          </a:p>
        </p:txBody>
      </p:sp>
      <p:sp>
        <p:nvSpPr>
          <p:cNvPr id="8" name="Oval 7"/>
          <p:cNvSpPr/>
          <p:nvPr/>
        </p:nvSpPr>
        <p:spPr>
          <a:xfrm>
            <a:off x="5001208" y="1726137"/>
            <a:ext cx="2379306" cy="94241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4827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Microcontroller – TI MSP432P401R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880170" cy="4351338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/>
              <a:t>Specifications</a:t>
            </a:r>
          </a:p>
          <a:p>
            <a:pPr lvl="1"/>
            <a:r>
              <a:rPr lang="en-US"/>
              <a:t>48 MHz ARM 32-bit CPU</a:t>
            </a:r>
          </a:p>
          <a:p>
            <a:pPr lvl="1"/>
            <a:r>
              <a:rPr lang="en-US"/>
              <a:t>256 kB of flash memory</a:t>
            </a:r>
          </a:p>
          <a:p>
            <a:pPr lvl="1"/>
            <a:r>
              <a:rPr lang="en-US"/>
              <a:t>64 kB SRAM</a:t>
            </a:r>
          </a:p>
          <a:p>
            <a:pPr lvl="1"/>
            <a:r>
              <a:rPr lang="en-US"/>
              <a:t>14-bit ADC</a:t>
            </a:r>
          </a:p>
          <a:p>
            <a:pPr lvl="1"/>
            <a:r>
              <a:rPr lang="en-US"/>
              <a:t>4 UART channels and 4 SPI channels</a:t>
            </a:r>
          </a:p>
          <a:p>
            <a:pPr lvl="1"/>
            <a:r>
              <a:rPr lang="en-US"/>
              <a:t>Current draw (active mode, typical): 7.8 mA </a:t>
            </a:r>
          </a:p>
          <a:p>
            <a:endParaRPr lang="EN-US"/>
          </a:p>
          <a:p>
            <a:r>
              <a:rPr lang="en-US"/>
              <a:t>Programmed via Code Composer Studio IDE</a:t>
            </a:r>
          </a:p>
          <a:p>
            <a:endParaRPr lang="EN-US"/>
          </a:p>
          <a:p>
            <a:r>
              <a:rPr lang="en-US"/>
              <a:t>MSP432 Launchpad used for rapid prototyping</a:t>
            </a:r>
            <a:br>
              <a:rPr lang="EN-US"/>
            </a:br>
            <a:endParaRPr lang="EN-US"/>
          </a:p>
          <a:p>
            <a:pPr lvl="1"/>
            <a:endParaRPr lang="EN-US">
              <a:latin typeface="Calibri"/>
            </a:endParaRPr>
          </a:p>
          <a:p>
            <a:pPr lvl="1"/>
            <a:endParaRPr lang="EN-US"/>
          </a:p>
        </p:txBody>
      </p:sp>
      <p:pic>
        <p:nvPicPr>
          <p:cNvPr id="4" name="Picture 3" descr="MSP-EXP432P401R_FrontRED.jpg"/>
          <p:cNvPicPr>
            <a:picLocks noChangeAspect="1"/>
          </p:cNvPicPr>
          <p:nvPr/>
        </p:nvPicPr>
        <p:blipFill>
          <a:blip r:embed="rId3"/>
          <a:srcRect l="12901" t="7955" r="12094" b="7649"/>
          <a:stretch>
            <a:fillRect/>
          </a:stretch>
        </p:blipFill>
        <p:spPr>
          <a:xfrm>
            <a:off x="8012501" y="1687842"/>
            <a:ext cx="3331231" cy="4960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1959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Software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7134853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Written in C</a:t>
            </a:r>
            <a:endParaRPr lang="EN-US"/>
          </a:p>
          <a:p>
            <a:r>
              <a:rPr lang="en-US">
                <a:latin typeface="Calibri"/>
              </a:rPr>
              <a:t>TI-RTOS: a proprietary RTOS for TI MCUs</a:t>
            </a:r>
          </a:p>
          <a:p>
            <a:pPr lvl="1"/>
            <a:r>
              <a:rPr lang="en-US" sz="2800"/>
              <a:t>Libraries for GPIO, ADC, UART, SPI, Timers, etc.</a:t>
            </a:r>
          </a:p>
          <a:p>
            <a:pPr lvl="1"/>
            <a:r>
              <a:rPr lang="en-US" sz="2800"/>
              <a:t>Separate threads for different components</a:t>
            </a:r>
          </a:p>
          <a:p>
            <a:pPr lvl="2"/>
            <a:r>
              <a:rPr lang="en-US" sz="2400"/>
              <a:t>Mutexes, semaphores, and barriers sync and coordinate actions</a:t>
            </a:r>
          </a:p>
          <a:p>
            <a:r>
              <a:rPr lang="en-US" sz="3200"/>
              <a:t>External libraries for motors and GPS ported from Arduino to MSP432</a:t>
            </a:r>
          </a:p>
          <a:p>
            <a:pPr lvl="1"/>
            <a:endParaRPr lang="en-US" sz="2800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</p:txBody>
      </p:sp>
      <p:pic>
        <p:nvPicPr>
          <p:cNvPr id="5" name="Picture 4" descr="Screen Shot 2017-04-21 at 1.51.3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9369" y="1430248"/>
            <a:ext cx="3832077" cy="51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10988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Datalogging Program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349924" cy="435133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/>
              <a:t>A "sample" consists of an X-value, Y-value, and Z-value</a:t>
            </a:r>
          </a:p>
          <a:p>
            <a:r>
              <a:rPr lang="en-US">
                <a:solidFill>
                  <a:srgbClr val="000000"/>
                </a:solidFill>
                <a:latin typeface="Calibri"/>
              </a:rPr>
              <a:t>Accelerometer provides sequential data in sets of 8 samples</a:t>
            </a:r>
          </a:p>
          <a:p>
            <a:r>
              <a:rPr lang="en-US">
                <a:solidFill>
                  <a:srgbClr val="000000"/>
                </a:solidFill>
                <a:latin typeface="Calibri"/>
              </a:rPr>
              <a:t>Double buffer system on MSP432, each holding 1536 samples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Calibri"/>
              </a:rPr>
              <a:t>Accelerometer fills one buffer with data while SD card is filled with the other buffer's data</a:t>
            </a:r>
          </a:p>
          <a:p>
            <a:endParaRPr lang="en-US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4" descr="Screen Shot 2017-04-21 at 3.42.19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850" y="2009775"/>
            <a:ext cx="6691709" cy="353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6255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Movement Program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57236" cy="435133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>
                <a:solidFill>
                  <a:srgbClr val="000000"/>
                </a:solidFill>
                <a:latin typeface="Calibri"/>
              </a:rPr>
              <a:t>While motors are running...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Calibri"/>
              </a:rPr>
              <a:t>Encoder counts are incremented/decremented via interrupts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Calibri"/>
              </a:rPr>
              <a:t>Running timer regulates proportional control on the motors</a:t>
            </a:r>
          </a:p>
          <a:p>
            <a:pPr lvl="1"/>
            <a:r>
              <a:rPr lang="en-US">
                <a:solidFill>
                  <a:srgbClr val="000000"/>
                </a:solidFill>
                <a:latin typeface="Calibri"/>
              </a:rPr>
              <a:t>IR sensors halt forward progress if edge detected</a:t>
            </a:r>
          </a:p>
          <a:p>
            <a:r>
              <a:rPr lang="en-US">
                <a:solidFill>
                  <a:srgbClr val="000000"/>
                </a:solidFill>
                <a:latin typeface="Calibri"/>
              </a:rPr>
              <a:t>Motors stop when the desired encoder count (distance) is reached</a:t>
            </a:r>
          </a:p>
        </p:txBody>
      </p:sp>
      <p:pic>
        <p:nvPicPr>
          <p:cNvPr id="4" name="Picture 3" descr="Screen Shot 2017-04-21 at 3.47.56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150" y="1371600"/>
            <a:ext cx="5360941" cy="5103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2669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  <a:latin typeface="Calibri Light"/>
              </a:rPr>
              <a:t>User Interface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757236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  <a:latin typeface="Calibri"/>
              </a:rPr>
              <a:t>Commands are sent through a serial port (</a:t>
            </a:r>
            <a:r>
              <a:rPr lang="en-US" err="1">
                <a:solidFill>
                  <a:srgbClr val="000000"/>
                </a:solidFill>
                <a:latin typeface="Calibri"/>
              </a:rPr>
              <a:t>XBee</a:t>
            </a:r>
            <a:r>
              <a:rPr lang="en-US">
                <a:solidFill>
                  <a:srgbClr val="000000"/>
                </a:solidFill>
                <a:latin typeface="Calibri"/>
              </a:rPr>
              <a:t>)</a:t>
            </a:r>
            <a:br>
              <a:rPr lang="en-US">
                <a:latin typeface="Calibri"/>
              </a:rPr>
            </a:br>
            <a:endParaRPr lang="en-US">
              <a:latin typeface="Calibri"/>
            </a:endParaRPr>
          </a:p>
          <a:p>
            <a:r>
              <a:rPr lang="en-US">
                <a:latin typeface="Calibri"/>
              </a:rPr>
              <a:t>Accelerometer data is streamed back at 115200 baud</a:t>
            </a:r>
          </a:p>
          <a:p>
            <a:pPr lvl="1"/>
            <a:r>
              <a:rPr lang="en-US">
                <a:latin typeface="Calibri"/>
              </a:rPr>
              <a:t>Data can be piped to a MATLAB program for automatic plotting</a:t>
            </a:r>
          </a:p>
          <a:p>
            <a:endParaRPr lang="en-US">
              <a:latin typeface="Calibri"/>
            </a:endParaRPr>
          </a:p>
        </p:txBody>
      </p:sp>
      <p:pic>
        <p:nvPicPr>
          <p:cNvPr id="5" name="Picture 4" descr="Screen Shot 2017-04-21 at 3.59.17 P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0725" y="1696229"/>
            <a:ext cx="6029887" cy="461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57360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Design Verification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2369944"/>
              </p:ext>
            </p:extLst>
          </p:nvPr>
        </p:nvGraphicFramePr>
        <p:xfrm>
          <a:off x="1107440" y="1684656"/>
          <a:ext cx="9977120" cy="457213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103725">
                  <a:extLst>
                    <a:ext uri="{9D8B030D-6E8A-4147-A177-3AD203B41FA5}">
                      <a16:colId xmlns:a16="http://schemas.microsoft.com/office/drawing/2014/main" val="2131585774"/>
                    </a:ext>
                  </a:extLst>
                </a:gridCol>
                <a:gridCol w="5873395">
                  <a:extLst>
                    <a:ext uri="{9D8B030D-6E8A-4147-A177-3AD203B41FA5}">
                      <a16:colId xmlns:a16="http://schemas.microsoft.com/office/drawing/2014/main" val="893786831"/>
                    </a:ext>
                  </a:extLst>
                </a:gridCol>
              </a:tblGrid>
              <a:tr h="391216">
                <a:tc>
                  <a:txBody>
                    <a:bodyPr/>
                    <a:lstStyle>
                      <a:lvl1pPr defTabSz="1103313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defTabSz="1103313">
                        <a:spcBef>
                          <a:spcPct val="20000"/>
                        </a:spcBef>
                        <a:defRPr sz="10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defTabSz="1103313">
                        <a:spcBef>
                          <a:spcPct val="20000"/>
                        </a:spcBef>
                        <a:defRPr sz="8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defTabSz="1103313">
                        <a:spcBef>
                          <a:spcPct val="20000"/>
                        </a:spcBef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defTabSz="1103313">
                        <a:spcBef>
                          <a:spcPct val="20000"/>
                        </a:spcBef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638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1210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782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354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1033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Characteristic</a:t>
                      </a:r>
                      <a:endParaRPr kumimoji="0" lang="en-US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59" marR="61759" marT="30885" marB="30885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defTabSz="1103313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defTabSz="1103313">
                        <a:spcBef>
                          <a:spcPct val="20000"/>
                        </a:spcBef>
                        <a:defRPr sz="10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defTabSz="1103313">
                        <a:spcBef>
                          <a:spcPct val="20000"/>
                        </a:spcBef>
                        <a:defRPr sz="8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defTabSz="1103313">
                        <a:spcBef>
                          <a:spcPct val="20000"/>
                        </a:spcBef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defTabSz="1103313">
                        <a:spcBef>
                          <a:spcPct val="20000"/>
                        </a:spcBef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638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1210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782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354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11033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Specification</a:t>
                      </a:r>
                      <a:endParaRPr kumimoji="0" lang="en-US" altLang="en-US" sz="2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59" marR="61759" marT="30885" marB="30885" horzOverflow="overflow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9342549"/>
                  </a:ext>
                </a:extLst>
              </a:tr>
              <a:tr h="391216">
                <a:tc>
                  <a:txBody>
                    <a:bodyPr/>
                    <a:lstStyle>
                      <a:lvl1pPr defTabSz="1103313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defTabSz="1103313">
                        <a:spcBef>
                          <a:spcPct val="20000"/>
                        </a:spcBef>
                        <a:defRPr sz="10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defTabSz="1103313">
                        <a:spcBef>
                          <a:spcPct val="20000"/>
                        </a:spcBef>
                        <a:defRPr sz="8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defTabSz="1103313">
                        <a:spcBef>
                          <a:spcPct val="20000"/>
                        </a:spcBef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defTabSz="1103313">
                        <a:spcBef>
                          <a:spcPct val="20000"/>
                        </a:spcBef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638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1210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782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354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1033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Magnet Holding Force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59" marR="61759" marT="30885" marB="30885" horzOverflow="overflow"/>
                </a:tc>
                <a:tc>
                  <a:txBody>
                    <a:bodyPr/>
                    <a:lstStyle>
                      <a:lvl1pPr defTabSz="1103313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defTabSz="1103313">
                        <a:spcBef>
                          <a:spcPct val="20000"/>
                        </a:spcBef>
                        <a:defRPr sz="10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defTabSz="1103313">
                        <a:spcBef>
                          <a:spcPct val="20000"/>
                        </a:spcBef>
                        <a:defRPr sz="8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defTabSz="1103313">
                        <a:spcBef>
                          <a:spcPct val="20000"/>
                        </a:spcBef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defTabSz="1103313">
                        <a:spcBef>
                          <a:spcPct val="20000"/>
                        </a:spcBef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638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1210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782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354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1033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Holds robot static indefinitely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59" marR="61759" marT="30885" marB="30885" horzOverflow="overflow"/>
                </a:tc>
                <a:extLst>
                  <a:ext uri="{0D108BD9-81ED-4DB2-BD59-A6C34878D82A}">
                    <a16:rowId xmlns:a16="http://schemas.microsoft.com/office/drawing/2014/main" val="3516416657"/>
                  </a:ext>
                </a:extLst>
              </a:tr>
              <a:tr h="733532">
                <a:tc>
                  <a:txBody>
                    <a:bodyPr/>
                    <a:lstStyle>
                      <a:lvl1pPr defTabSz="1103313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defTabSz="1103313">
                        <a:spcBef>
                          <a:spcPct val="20000"/>
                        </a:spcBef>
                        <a:defRPr sz="10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defTabSz="1103313">
                        <a:spcBef>
                          <a:spcPct val="20000"/>
                        </a:spcBef>
                        <a:defRPr sz="8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defTabSz="1103313">
                        <a:spcBef>
                          <a:spcPct val="20000"/>
                        </a:spcBef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defTabSz="1103313">
                        <a:spcBef>
                          <a:spcPct val="20000"/>
                        </a:spcBef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638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1210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782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354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1033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Operational Lifetime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59" marR="61759" marT="30885" marB="30885" horzOverflow="overflow"/>
                </a:tc>
                <a:tc>
                  <a:txBody>
                    <a:bodyPr/>
                    <a:lstStyle>
                      <a:lvl1pPr defTabSz="1103313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defTabSz="1103313">
                        <a:spcBef>
                          <a:spcPct val="20000"/>
                        </a:spcBef>
                        <a:defRPr sz="10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defTabSz="1103313">
                        <a:spcBef>
                          <a:spcPct val="20000"/>
                        </a:spcBef>
                        <a:defRPr sz="8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defTabSz="1103313">
                        <a:spcBef>
                          <a:spcPct val="20000"/>
                        </a:spcBef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defTabSz="1103313">
                        <a:spcBef>
                          <a:spcPct val="20000"/>
                        </a:spcBef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638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1210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782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354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1033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Movement Operation Time ≥ 1 hour; Recording Operation  ≥ 1 hour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59" marR="61759" marT="30885" marB="30885" horzOverflow="overflow"/>
                </a:tc>
                <a:extLst>
                  <a:ext uri="{0D108BD9-81ED-4DB2-BD59-A6C34878D82A}">
                    <a16:rowId xmlns:a16="http://schemas.microsoft.com/office/drawing/2014/main" val="3092047162"/>
                  </a:ext>
                </a:extLst>
              </a:tr>
              <a:tr h="720663">
                <a:tc>
                  <a:txBody>
                    <a:bodyPr/>
                    <a:lstStyle>
                      <a:lvl1pPr defTabSz="1103313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defTabSz="1103313">
                        <a:spcBef>
                          <a:spcPct val="20000"/>
                        </a:spcBef>
                        <a:defRPr sz="10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defTabSz="1103313">
                        <a:spcBef>
                          <a:spcPct val="20000"/>
                        </a:spcBef>
                        <a:defRPr sz="8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defTabSz="1103313">
                        <a:spcBef>
                          <a:spcPct val="20000"/>
                        </a:spcBef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defTabSz="1103313">
                        <a:spcBef>
                          <a:spcPct val="20000"/>
                        </a:spcBef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638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1210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782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354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1033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Accelerometer Range and Accuracy 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59" marR="61759" marT="30885" marB="30885" horzOverflow="overflow"/>
                </a:tc>
                <a:tc>
                  <a:txBody>
                    <a:bodyPr/>
                    <a:lstStyle>
                      <a:lvl1pPr defTabSz="1103313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defTabSz="1103313">
                        <a:spcBef>
                          <a:spcPct val="20000"/>
                        </a:spcBef>
                        <a:defRPr sz="10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defTabSz="1103313">
                        <a:spcBef>
                          <a:spcPct val="20000"/>
                        </a:spcBef>
                        <a:defRPr sz="8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defTabSz="1103313">
                        <a:spcBef>
                          <a:spcPct val="20000"/>
                        </a:spcBef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defTabSz="1103313">
                        <a:spcBef>
                          <a:spcPct val="20000"/>
                        </a:spcBef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638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1210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782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354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1033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altLang="en-US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0 – 50 Hz ± 0.5 Hz</a:t>
                      </a:r>
                      <a:r>
                        <a:rPr kumimoji="0" lang="en-US" altLang="en-US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50 Hz +/- 0.5 Hz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59" marR="61759" marT="30885" marB="30885" horzOverflow="overflow"/>
                </a:tc>
                <a:extLst>
                  <a:ext uri="{0D108BD9-81ED-4DB2-BD59-A6C34878D82A}">
                    <a16:rowId xmlns:a16="http://schemas.microsoft.com/office/drawing/2014/main" val="2046392849"/>
                  </a:ext>
                </a:extLst>
              </a:tr>
              <a:tr h="502963">
                <a:tc>
                  <a:txBody>
                    <a:bodyPr/>
                    <a:lstStyle>
                      <a:lvl1pPr defTabSz="1103313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defTabSz="1103313">
                        <a:spcBef>
                          <a:spcPct val="20000"/>
                        </a:spcBef>
                        <a:defRPr sz="10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defTabSz="1103313">
                        <a:spcBef>
                          <a:spcPct val="20000"/>
                        </a:spcBef>
                        <a:defRPr sz="8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defTabSz="1103313">
                        <a:spcBef>
                          <a:spcPct val="20000"/>
                        </a:spcBef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defTabSz="1103313">
                        <a:spcBef>
                          <a:spcPct val="20000"/>
                        </a:spcBef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638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1210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782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354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1033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Robot Size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59" marR="61759" marT="30885" marB="30885" horzOverflow="overflow"/>
                </a:tc>
                <a:tc>
                  <a:txBody>
                    <a:bodyPr/>
                    <a:lstStyle>
                      <a:lvl1pPr defTabSz="1103313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defTabSz="1103313">
                        <a:spcBef>
                          <a:spcPct val="20000"/>
                        </a:spcBef>
                        <a:defRPr sz="10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defTabSz="1103313">
                        <a:spcBef>
                          <a:spcPct val="20000"/>
                        </a:spcBef>
                        <a:defRPr sz="8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defTabSz="1103313">
                        <a:spcBef>
                          <a:spcPct val="20000"/>
                        </a:spcBef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defTabSz="1103313">
                        <a:spcBef>
                          <a:spcPct val="20000"/>
                        </a:spcBef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638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1210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782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354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1033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Greatest side length ≤ 0.25 m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59" marR="61759" marT="30885" marB="30885" horzOverflow="overflow"/>
                </a:tc>
                <a:extLst>
                  <a:ext uri="{0D108BD9-81ED-4DB2-BD59-A6C34878D82A}">
                    <a16:rowId xmlns:a16="http://schemas.microsoft.com/office/drawing/2014/main" val="2323789484"/>
                  </a:ext>
                </a:extLst>
              </a:tr>
              <a:tr h="391216">
                <a:tc>
                  <a:txBody>
                    <a:bodyPr/>
                    <a:lstStyle>
                      <a:lvl1pPr defTabSz="1103313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defTabSz="1103313">
                        <a:spcBef>
                          <a:spcPct val="20000"/>
                        </a:spcBef>
                        <a:defRPr sz="10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defTabSz="1103313">
                        <a:spcBef>
                          <a:spcPct val="20000"/>
                        </a:spcBef>
                        <a:defRPr sz="8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defTabSz="1103313">
                        <a:spcBef>
                          <a:spcPct val="20000"/>
                        </a:spcBef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defTabSz="1103313">
                        <a:spcBef>
                          <a:spcPct val="20000"/>
                        </a:spcBef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638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1210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782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354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1033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Weight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59" marR="61759" marT="30885" marB="30885" horzOverflow="overflow"/>
                </a:tc>
                <a:tc>
                  <a:txBody>
                    <a:bodyPr/>
                    <a:lstStyle>
                      <a:lvl1pPr defTabSz="1103313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defTabSz="1103313">
                        <a:spcBef>
                          <a:spcPct val="20000"/>
                        </a:spcBef>
                        <a:defRPr sz="10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defTabSz="1103313">
                        <a:spcBef>
                          <a:spcPct val="20000"/>
                        </a:spcBef>
                        <a:defRPr sz="8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defTabSz="1103313">
                        <a:spcBef>
                          <a:spcPct val="20000"/>
                        </a:spcBef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defTabSz="1103313">
                        <a:spcBef>
                          <a:spcPct val="20000"/>
                        </a:spcBef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638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1210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782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354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1033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Total mass ≤ 1 kg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59" marR="61759" marT="30885" marB="30885" horzOverflow="overflow"/>
                </a:tc>
                <a:extLst>
                  <a:ext uri="{0D108BD9-81ED-4DB2-BD59-A6C34878D82A}">
                    <a16:rowId xmlns:a16="http://schemas.microsoft.com/office/drawing/2014/main" val="2848823578"/>
                  </a:ext>
                </a:extLst>
              </a:tr>
              <a:tr h="720663">
                <a:tc>
                  <a:txBody>
                    <a:bodyPr/>
                    <a:lstStyle>
                      <a:lvl1pPr defTabSz="1103313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defTabSz="1103313">
                        <a:spcBef>
                          <a:spcPct val="20000"/>
                        </a:spcBef>
                        <a:defRPr sz="10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defTabSz="1103313">
                        <a:spcBef>
                          <a:spcPct val="20000"/>
                        </a:spcBef>
                        <a:defRPr sz="8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defTabSz="1103313">
                        <a:spcBef>
                          <a:spcPct val="20000"/>
                        </a:spcBef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defTabSz="1103313">
                        <a:spcBef>
                          <a:spcPct val="20000"/>
                        </a:spcBef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638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1210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782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354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1033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Wireless Communication Distance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59" marR="61759" marT="30885" marB="30885" horzOverflow="overflow"/>
                </a:tc>
                <a:tc>
                  <a:txBody>
                    <a:bodyPr/>
                    <a:lstStyle>
                      <a:lvl1pPr defTabSz="1103313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defTabSz="1103313">
                        <a:spcBef>
                          <a:spcPct val="20000"/>
                        </a:spcBef>
                        <a:defRPr sz="10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defTabSz="1103313">
                        <a:spcBef>
                          <a:spcPct val="20000"/>
                        </a:spcBef>
                        <a:defRPr sz="8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defTabSz="1103313">
                        <a:spcBef>
                          <a:spcPct val="20000"/>
                        </a:spcBef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defTabSz="1103313">
                        <a:spcBef>
                          <a:spcPct val="20000"/>
                        </a:spcBef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638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1210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782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354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1033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Able to send/receive data ≥ 800 m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59" marR="61759" marT="30885" marB="30885" horzOverflow="overflow"/>
                </a:tc>
                <a:extLst>
                  <a:ext uri="{0D108BD9-81ED-4DB2-BD59-A6C34878D82A}">
                    <a16:rowId xmlns:a16="http://schemas.microsoft.com/office/drawing/2014/main" val="1778643906"/>
                  </a:ext>
                </a:extLst>
              </a:tr>
              <a:tr h="720663">
                <a:tc>
                  <a:txBody>
                    <a:bodyPr/>
                    <a:lstStyle>
                      <a:lvl1pPr defTabSz="1103313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defTabSz="1103313">
                        <a:spcBef>
                          <a:spcPct val="20000"/>
                        </a:spcBef>
                        <a:defRPr sz="10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defTabSz="1103313">
                        <a:spcBef>
                          <a:spcPct val="20000"/>
                        </a:spcBef>
                        <a:defRPr sz="8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defTabSz="1103313">
                        <a:spcBef>
                          <a:spcPct val="20000"/>
                        </a:spcBef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defTabSz="1103313">
                        <a:spcBef>
                          <a:spcPct val="20000"/>
                        </a:spcBef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638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1210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782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354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1033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Path Following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59" marR="61759" marT="30885" marB="30885" horzOverflow="overflow"/>
                </a:tc>
                <a:tc>
                  <a:txBody>
                    <a:bodyPr/>
                    <a:lstStyle>
                      <a:lvl1pPr defTabSz="1103313">
                        <a:spcBef>
                          <a:spcPct val="20000"/>
                        </a:spcBef>
                        <a:defRPr sz="116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defTabSz="1103313">
                        <a:spcBef>
                          <a:spcPct val="20000"/>
                        </a:spcBef>
                        <a:defRPr sz="10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defTabSz="1103313">
                        <a:spcBef>
                          <a:spcPct val="20000"/>
                        </a:spcBef>
                        <a:defRPr sz="89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defTabSz="1103313">
                        <a:spcBef>
                          <a:spcPct val="20000"/>
                        </a:spcBef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defTabSz="1103313">
                        <a:spcBef>
                          <a:spcPct val="20000"/>
                        </a:spcBef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6638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31210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5782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4035425" indent="-377825" defTabSz="1103313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 sz="7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1103313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1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Shall not fall off edge in “sunny day” conditions</a:t>
                      </a:r>
                      <a:endParaRPr kumimoji="0" lang="en-US" altLang="en-US" sz="2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1759" marR="61759" marT="30885" marB="30885" horzOverflow="overflow"/>
                </a:tc>
                <a:extLst>
                  <a:ext uri="{0D108BD9-81ED-4DB2-BD59-A6C34878D82A}">
                    <a16:rowId xmlns:a16="http://schemas.microsoft.com/office/drawing/2014/main" val="14487503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018000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Dimension and Mass Properties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8562120"/>
              </p:ext>
            </p:extLst>
          </p:nvPr>
        </p:nvGraphicFramePr>
        <p:xfrm>
          <a:off x="838200" y="2229144"/>
          <a:ext cx="10247144" cy="39451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1786">
                  <a:extLst>
                    <a:ext uri="{9D8B030D-6E8A-4147-A177-3AD203B41FA5}">
                      <a16:colId xmlns:a16="http://schemas.microsoft.com/office/drawing/2014/main" val="2982150541"/>
                    </a:ext>
                  </a:extLst>
                </a:gridCol>
                <a:gridCol w="2561786">
                  <a:extLst>
                    <a:ext uri="{9D8B030D-6E8A-4147-A177-3AD203B41FA5}">
                      <a16:colId xmlns:a16="http://schemas.microsoft.com/office/drawing/2014/main" val="4184202109"/>
                    </a:ext>
                  </a:extLst>
                </a:gridCol>
                <a:gridCol w="2561786">
                  <a:extLst>
                    <a:ext uri="{9D8B030D-6E8A-4147-A177-3AD203B41FA5}">
                      <a16:colId xmlns:a16="http://schemas.microsoft.com/office/drawing/2014/main" val="222691335"/>
                    </a:ext>
                  </a:extLst>
                </a:gridCol>
                <a:gridCol w="2561786">
                  <a:extLst>
                    <a:ext uri="{9D8B030D-6E8A-4147-A177-3AD203B41FA5}">
                      <a16:colId xmlns:a16="http://schemas.microsoft.com/office/drawing/2014/main" val="3237505951"/>
                    </a:ext>
                  </a:extLst>
                </a:gridCol>
              </a:tblGrid>
              <a:tr h="855313">
                <a:tc>
                  <a:txBody>
                    <a:bodyPr/>
                    <a:lstStyle/>
                    <a:p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/>
                        <a:t>Required Specification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/>
                        <a:t>Actual Specification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/>
                        <a:t>Requirement Met?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6253845"/>
                  </a:ext>
                </a:extLst>
              </a:tr>
              <a:tr h="1476293">
                <a:tc>
                  <a:txBody>
                    <a:bodyPr/>
                    <a:lstStyle/>
                    <a:p>
                      <a:r>
                        <a:rPr lang="en-US" sz="3000"/>
                        <a:t>Dimensions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/>
                        <a:t>&lt;= 25cm</a:t>
                      </a:r>
                      <a:r>
                        <a:rPr lang="en-US" sz="3000" baseline="0"/>
                        <a:t> by </a:t>
                      </a:r>
                      <a:r>
                        <a:rPr lang="en-US" sz="3000"/>
                        <a:t>25cm</a:t>
                      </a:r>
                      <a:r>
                        <a:rPr lang="en-US" sz="3000" baseline="0"/>
                        <a:t> by 25cm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/>
                        <a:t>24cm</a:t>
                      </a:r>
                      <a:r>
                        <a:rPr lang="en-US" sz="3000" baseline="0"/>
                        <a:t> by 14cm by 20cm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1">
                          <a:solidFill>
                            <a:srgbClr val="00B050"/>
                          </a:solidFill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692698"/>
                  </a:ext>
                </a:extLst>
              </a:tr>
              <a:tr h="855313">
                <a:tc>
                  <a:txBody>
                    <a:bodyPr/>
                    <a:lstStyle/>
                    <a:p>
                      <a:r>
                        <a:rPr lang="en-US" sz="3000"/>
                        <a:t>Weights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/>
                        <a:t>1 kg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/>
                        <a:t>1.084</a:t>
                      </a:r>
                      <a:r>
                        <a:rPr lang="en-US" sz="3000" baseline="0"/>
                        <a:t> kg (5-7% overshoot on scale)</a:t>
                      </a:r>
                      <a:endParaRPr lang="en-US" sz="30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b="1">
                          <a:solidFill>
                            <a:srgbClr val="FF0000"/>
                          </a:solidFill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29973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249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Event: Holding Force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758055" cy="4351338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r>
              <a:rPr lang="en-US"/>
              <a:t>Initially proposed test was to check if an individual</a:t>
            </a:r>
            <a:br>
              <a:rPr lang="en-US"/>
            </a:br>
            <a:r>
              <a:rPr lang="en-US"/>
              <a:t>magnet could maintain its position with mass attached to it for at least 2 minutes</a:t>
            </a:r>
          </a:p>
          <a:p>
            <a:endParaRPr lang="en-US"/>
          </a:p>
          <a:p>
            <a:r>
              <a:rPr lang="en-US"/>
              <a:t>On further discussion, a more representative test would be testing the fully built robot with some mass attached to it in multiple configurations</a:t>
            </a:r>
          </a:p>
          <a:p>
            <a:endParaRPr lang="en-US"/>
          </a:p>
          <a:p>
            <a:r>
              <a:rPr lang="EN-US"/>
              <a:t>Requirement is verified </a:t>
            </a:r>
            <a:r>
              <a:rPr lang="en-US"/>
              <a:t>if robot can maintain its own mass and position in varying positions</a:t>
            </a:r>
          </a:p>
          <a:p>
            <a:pPr lvl="1"/>
            <a:r>
              <a:rPr lang="en-US"/>
              <a:t>Stretch goal is the robot being able to maintain its position with extra mass attached</a:t>
            </a:r>
            <a:endParaRPr lang="EN-US"/>
          </a:p>
        </p:txBody>
      </p:sp>
      <p:pic>
        <p:nvPicPr>
          <p:cNvPr id="5" name="Picture 4" descr="what.pf1_.is_.png"/>
          <p:cNvPicPr>
            <a:picLocks noChangeAspect="1"/>
          </p:cNvPicPr>
          <p:nvPr/>
        </p:nvPicPr>
        <p:blipFill>
          <a:blip r:embed="rId3"/>
          <a:srcRect r="6537"/>
          <a:stretch>
            <a:fillRect/>
          </a:stretch>
        </p:blipFill>
        <p:spPr>
          <a:xfrm>
            <a:off x="8515895" y="211921"/>
            <a:ext cx="3489623" cy="203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5027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Holding Force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1563"/>
            <a:ext cx="10515600" cy="2309957"/>
          </a:xfrm>
        </p:spPr>
        <p:txBody>
          <a:bodyPr/>
          <a:lstStyle/>
          <a:p>
            <a:r>
              <a:rPr lang="en-US"/>
              <a:t>Robot upside down: Maintained position for at least 2 minutes</a:t>
            </a:r>
          </a:p>
          <a:p>
            <a:r>
              <a:rPr lang="en-US"/>
              <a:t>Robot on vertical surface: Maintained position for at least 2 minutes</a:t>
            </a:r>
          </a:p>
          <a:p>
            <a:pPr lvl="1"/>
            <a:r>
              <a:rPr lang="en-US"/>
              <a:t>Robot is more secure if front wheels are on top</a:t>
            </a:r>
          </a:p>
          <a:p>
            <a:pPr lvl="1"/>
            <a:r>
              <a:rPr lang="en-US"/>
              <a:t>If back wheel is on top, increased likelihood of the robot will flip over</a:t>
            </a:r>
          </a:p>
          <a:p>
            <a:pPr lvl="1"/>
            <a:r>
              <a:rPr lang="en-US"/>
              <a:t>If robot is sideways, increased likelihood of back wheel slipping</a:t>
            </a:r>
          </a:p>
        </p:txBody>
      </p:sp>
      <p:pic>
        <p:nvPicPr>
          <p:cNvPr id="1026" name="Picture 2" descr="https://scontent-atl3-1.xx.fbcdn.net/v/t35.0-12/18083575_10211492641986015_2138471524_o.jpg?oh=43870b08d19fd0a24670e63aaac033e5&amp;oe=58FC562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79" r="18154" b="28384"/>
          <a:stretch/>
        </p:blipFill>
        <p:spPr bwMode="auto">
          <a:xfrm>
            <a:off x="6504203" y="3962397"/>
            <a:ext cx="3109840" cy="272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scontent-atl3-1.xx.fbcdn.net/v/t35.0-12/18083587_10211492643066042_79657287_o.jpg?oh=721690700af6c18ce2df83bc31b0df84&amp;oe=58FB49B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4344"/>
          <a:stretch/>
        </p:blipFill>
        <p:spPr bwMode="auto">
          <a:xfrm>
            <a:off x="2116282" y="3962396"/>
            <a:ext cx="3109840" cy="2722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739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Network of robots capable of synchronized, autonomous traversal and structural health measurement</a:t>
            </a:r>
          </a:p>
          <a:p>
            <a:r>
              <a:rPr lang="en-US"/>
              <a:t>Benefits</a:t>
            </a:r>
          </a:p>
          <a:p>
            <a:pPr lvl="1"/>
            <a:r>
              <a:rPr lang="en-US"/>
              <a:t>Only small number of robots needed to cover whole bridge</a:t>
            </a:r>
          </a:p>
          <a:p>
            <a:pPr lvl="1"/>
            <a:r>
              <a:rPr lang="en-US"/>
              <a:t>Low-cost and no installation</a:t>
            </a:r>
          </a:p>
          <a:p>
            <a:r>
              <a:rPr lang="en-US"/>
              <a:t>Challenges</a:t>
            </a:r>
          </a:p>
          <a:p>
            <a:pPr lvl="1"/>
            <a:r>
              <a:rPr lang="en-US"/>
              <a:t>No similar existing solution</a:t>
            </a:r>
          </a:p>
          <a:p>
            <a:pPr lvl="1"/>
            <a:r>
              <a:rPr lang="en-US"/>
              <a:t>Drastically more complex</a:t>
            </a:r>
          </a:p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38200" y="60575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800"/>
              <a:t>New Solution: Network of Wireless, Sensing Robots</a:t>
            </a:r>
            <a:br>
              <a:rPr lang="en-US" sz="3800"/>
            </a:br>
            <a:endParaRPr lang="en-US" sz="3800"/>
          </a:p>
        </p:txBody>
      </p:sp>
      <p:pic>
        <p:nvPicPr>
          <p:cNvPr id="1026" name="Picture 2" descr="https://scontent-atl3-1.xx.fbcdn.net/v/t34.0-12/18052942_1753250978035438_369464335_n.png?oh=a9bd92777eb351d79e8f0cbc64de1305&amp;oe=58FCFB6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7916" y="3685998"/>
            <a:ext cx="6296400" cy="2339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066707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Event: Accelerometer Data Accuracy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552057"/>
          </a:xfrm>
        </p:spPr>
        <p:txBody>
          <a:bodyPr>
            <a:normAutofit fontScale="85000" lnSpcReduction="10000"/>
          </a:bodyPr>
          <a:lstStyle/>
          <a:p>
            <a:r>
              <a:rPr lang="en-US"/>
              <a:t>Verification of the accelerometer data accuracy required usage of a shaker table</a:t>
            </a:r>
          </a:p>
          <a:p>
            <a:r>
              <a:rPr lang="en-US"/>
              <a:t>A vibration profile will be measured by mounting both a statically mounted accelerometer and the robot with its installed accelerometer on to the table</a:t>
            </a:r>
          </a:p>
          <a:p>
            <a:endParaRPr lang="en-US"/>
          </a:p>
        </p:txBody>
      </p:sp>
      <p:pic>
        <p:nvPicPr>
          <p:cNvPr id="1026" name="Picture 2" descr="Image result for shaker table vibration test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7892" y="3748211"/>
            <a:ext cx="3263275" cy="2488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098369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Accelerometer Data Accuracy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34955"/>
            <a:ext cx="10515600" cy="2196718"/>
          </a:xfrm>
        </p:spPr>
        <p:txBody>
          <a:bodyPr/>
          <a:lstStyle/>
          <a:p>
            <a:r>
              <a:rPr lang="en-US"/>
              <a:t>No official testing event has occurred yet</a:t>
            </a:r>
          </a:p>
          <a:p>
            <a:r>
              <a:rPr lang="en-US"/>
              <a:t>Based on examination of data while integrating accelerometer into robot design, confident in accelerometer functionality</a:t>
            </a:r>
          </a:p>
          <a:p>
            <a:pPr lvl="1"/>
            <a:r>
              <a:rPr lang="en-US"/>
              <a:t>Data produced is along the appropriate axes</a:t>
            </a:r>
          </a:p>
          <a:p>
            <a:pPr lvl="1"/>
            <a:r>
              <a:rPr lang="en-US"/>
              <a:t>Small perturbations distinct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6282" y="4031673"/>
            <a:ext cx="4887518" cy="26895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31673"/>
            <a:ext cx="4891861" cy="268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59701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Event: Battery 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/>
              <a:t>Battery life analysis will be divided into movement operation t</a:t>
            </a:r>
            <a:r>
              <a:rPr lang="en-US"/>
              <a:t>i</a:t>
            </a:r>
            <a:r>
              <a:rPr lang="EN-US"/>
              <a:t>me and measurement operation time</a:t>
            </a:r>
          </a:p>
          <a:p>
            <a:endParaRPr lang="en-US"/>
          </a:p>
          <a:p>
            <a:r>
              <a:rPr lang="EN-US"/>
              <a:t>Movement operation time will be measured by having the motors drive continuously on metal surface as if it were traversing a bridge</a:t>
            </a:r>
          </a:p>
          <a:p>
            <a:endParaRPr lang="en-US"/>
          </a:p>
          <a:p>
            <a:r>
              <a:rPr lang="EN-US"/>
              <a:t>Measurement operation time will be measured by having the robot collect ambient vibration data</a:t>
            </a:r>
          </a:p>
          <a:p>
            <a:endParaRPr lang="EN-US"/>
          </a:p>
          <a:p>
            <a:r>
              <a:rPr lang="EN-US"/>
              <a:t>Requirements will be met if each lifetime surpasses one hour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38194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Battery Life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4102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/>
              <a:t>Upon further discussion, the highest current draw would be during the robot movement as the motors are driven</a:t>
            </a:r>
          </a:p>
          <a:p>
            <a:pPr lvl="1"/>
            <a:r>
              <a:rPr lang="en-US"/>
              <a:t>By verifying the movement battery life requirement, the measurement battery life requirement is also verified</a:t>
            </a:r>
          </a:p>
          <a:p>
            <a:pPr lvl="1"/>
            <a:endParaRPr lang="en-US"/>
          </a:p>
          <a:p>
            <a:r>
              <a:rPr lang="en-US"/>
              <a:t>The robot was set to spin wheels freely while attached to a multimeter</a:t>
            </a:r>
          </a:p>
          <a:p>
            <a:pPr lvl="1"/>
            <a:r>
              <a:rPr lang="en-US"/>
              <a:t>0.25V for 1hr</a:t>
            </a:r>
          </a:p>
          <a:p>
            <a:pPr lvl="1"/>
            <a:r>
              <a:rPr lang="en-US"/>
              <a:t>Not completely representative as there is higher current draw when wheels are under load and magnetized to metal surfaces</a:t>
            </a:r>
          </a:p>
        </p:txBody>
      </p:sp>
      <p:pic>
        <p:nvPicPr>
          <p:cNvPr id="2050" name="Picture 2" descr="https://scontent-atl3-1.xx.fbcdn.net/v/t35.0-12/18015648_10203195543326320_909478061_o.jpg?oh=bbe18f19ae6130faec66a77ab6764caf&amp;oe=58FBF1D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36" y="2479963"/>
            <a:ext cx="4814633" cy="2706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0373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/>
              <a:t>Test Event: Wireless Communication Distance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393084"/>
          </a:xfrm>
        </p:spPr>
        <p:txBody>
          <a:bodyPr/>
          <a:lstStyle/>
          <a:p>
            <a:r>
              <a:rPr lang="en-US"/>
              <a:t>The robot shall send data at distances varying linearly from 500m to 1000m to a base computer</a:t>
            </a:r>
          </a:p>
          <a:p>
            <a:endParaRPr lang="en-US"/>
          </a:p>
          <a:p>
            <a:r>
              <a:rPr lang="en-US"/>
              <a:t>Communication distance is verified if it can accurately send data at least 800m away from the computer</a:t>
            </a:r>
          </a:p>
        </p:txBody>
      </p:sp>
      <p:pic>
        <p:nvPicPr>
          <p:cNvPr id="4" name="Picture 3" descr="32416b.png"/>
          <p:cNvPicPr>
            <a:picLocks noChangeAspect="1"/>
          </p:cNvPicPr>
          <p:nvPr/>
        </p:nvPicPr>
        <p:blipFill>
          <a:blip r:embed="rId3"/>
          <a:srcRect l="17637" t="19748" r="17002" b="21008"/>
          <a:stretch>
            <a:fillRect/>
          </a:stretch>
        </p:blipFill>
        <p:spPr>
          <a:xfrm>
            <a:off x="838200" y="4218708"/>
            <a:ext cx="2777836" cy="25198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6036" y="4708010"/>
            <a:ext cx="7562850" cy="1026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88473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Wireless Communication Distance 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7148945" cy="4242666"/>
          </a:xfrm>
        </p:spPr>
        <p:txBody>
          <a:bodyPr/>
          <a:lstStyle/>
          <a:p>
            <a:r>
              <a:rPr lang="en-US"/>
              <a:t>Initial test sent GPS data back to base computer along 10</a:t>
            </a:r>
            <a:r>
              <a:rPr lang="en-US" baseline="30000"/>
              <a:t>th</a:t>
            </a:r>
            <a:r>
              <a:rPr lang="en-US"/>
              <a:t> Street to the north of Georgia Tech’s main campus</a:t>
            </a:r>
          </a:p>
          <a:p>
            <a:pPr lvl="1"/>
            <a:r>
              <a:rPr lang="en-US"/>
              <a:t>GPS data gave out at approximately 500 m</a:t>
            </a:r>
          </a:p>
          <a:p>
            <a:pPr lvl="1"/>
            <a:r>
              <a:rPr lang="en-US"/>
              <a:t>Concerns regarding the foliage and passing cars obfuscating the signal</a:t>
            </a:r>
          </a:p>
          <a:p>
            <a:pPr lvl="1"/>
            <a:endParaRPr lang="en-US"/>
          </a:p>
          <a:p>
            <a:r>
              <a:rPr lang="en-US"/>
              <a:t>Retest to take place at Piedmont Park</a:t>
            </a:r>
          </a:p>
          <a:p>
            <a:pPr lvl="1"/>
            <a:r>
              <a:rPr lang="en-US"/>
              <a:t>More open space and clearer line-of-sight between robot and PC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4885" y="1514403"/>
            <a:ext cx="3418915" cy="4973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21747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Test Event: Final Demonstration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693229" cy="4351338"/>
          </a:xfrm>
        </p:spPr>
        <p:txBody>
          <a:bodyPr>
            <a:normAutofit fontScale="92500" lnSpcReduction="10000"/>
          </a:bodyPr>
          <a:lstStyle/>
          <a:p>
            <a:r>
              <a:rPr lang="en-US"/>
              <a:t>The robot will be placed on the MRDC bridge and be expected to traverse to one of the measurement locations in each configuration </a:t>
            </a:r>
          </a:p>
          <a:p>
            <a:r>
              <a:rPr lang="en-US"/>
              <a:t>At each configuration, the robot will take measurements at one location simultaneously with stationary sensors at the remaining locations and send the data to the base computer</a:t>
            </a:r>
          </a:p>
          <a:p>
            <a:r>
              <a:rPr lang="en-US"/>
              <a:t>Measurement accuracy will be further confirmed by striking the bridge with a hammer during measurements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1939" y="1825624"/>
            <a:ext cx="5312100" cy="326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4297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Demonstration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en-US"/>
              <a:t>The “bridge” has been brought to the presentation</a:t>
            </a:r>
          </a:p>
          <a:p>
            <a:r>
              <a:rPr lang="en-US"/>
              <a:t>The robot shall:</a:t>
            </a:r>
          </a:p>
          <a:p>
            <a:pPr lvl="1"/>
            <a:r>
              <a:rPr lang="en-US"/>
              <a:t>Move along the “bridge”</a:t>
            </a:r>
          </a:p>
          <a:p>
            <a:pPr lvl="1"/>
            <a:r>
              <a:rPr lang="en-US"/>
              <a:t>Stop after moving for four seconds</a:t>
            </a:r>
          </a:p>
          <a:p>
            <a:pPr lvl="2"/>
            <a:r>
              <a:rPr lang="en-US"/>
              <a:t>Robot should not fall off</a:t>
            </a:r>
          </a:p>
          <a:p>
            <a:pPr lvl="1"/>
            <a:r>
              <a:rPr lang="en-US"/>
              <a:t>Deploy the accelerometer</a:t>
            </a:r>
          </a:p>
          <a:p>
            <a:pPr lvl="1"/>
            <a:r>
              <a:rPr lang="en-US"/>
              <a:t>Measure data</a:t>
            </a:r>
          </a:p>
          <a:p>
            <a:pPr lvl="1"/>
            <a:r>
              <a:rPr lang="en-US"/>
              <a:t>Transmit data wirelessly to PC</a:t>
            </a:r>
          </a:p>
          <a:p>
            <a:pPr lvl="2"/>
            <a:r>
              <a:rPr lang="en-US"/>
              <a:t>Data shall be plotted in MATLAB</a:t>
            </a:r>
          </a:p>
          <a:p>
            <a:pPr lvl="1"/>
            <a:r>
              <a:rPr lang="en-US"/>
              <a:t>Repeat the above procedure in triplicate</a:t>
            </a:r>
          </a:p>
          <a:p>
            <a:pPr lvl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4285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Future Steps</a:t>
            </a:r>
          </a:p>
        </p:txBody>
      </p:sp>
      <p:pic>
        <p:nvPicPr>
          <p:cNvPr id="4" name="Picture 71" descr="https://scontent-atl3-1.xx.fbcdn.net/v/t34.0-12/18072560_10203188700435252_1551538825_n.png?oh=dd46b0b3a8e75b7750ec3907a9a31101&amp;oe=58FB1C6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287" y="3739134"/>
            <a:ext cx="2992793" cy="2662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6742" y="1493966"/>
            <a:ext cx="3551885" cy="181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29204" y="1690688"/>
            <a:ext cx="6204031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Integrate gyroscope for complex path following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Create network of robots for full mobile sensing network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Modify robot for drone deployment and retrieval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en-US" altLang="en-US" sz="28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en-US" altLang="en-US" sz="2800">
                <a:latin typeface="Calibri" panose="020F0502020204030204" pitchFamily="34" charset="0"/>
                <a:cs typeface="Calibri" panose="020F0502020204030204" pitchFamily="34" charset="0"/>
              </a:rPr>
              <a:t>Incorporate localization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US" altLang="en-US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030715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Cost Analysis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669"/>
          <a:stretch/>
        </p:blipFill>
        <p:spPr>
          <a:xfrm>
            <a:off x="2854007" y="1418907"/>
            <a:ext cx="6178233" cy="507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5505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Goals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5555"/>
            <a:ext cx="10515600" cy="473102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/>
              <a:t>Design and build one robot to compose the new network</a:t>
            </a:r>
          </a:p>
          <a:p>
            <a:pPr>
              <a:lnSpc>
                <a:spcPct val="200000"/>
              </a:lnSpc>
            </a:pPr>
            <a:r>
              <a:rPr lang="en-US"/>
              <a:t>The robot must be able to do the following:</a:t>
            </a:r>
          </a:p>
          <a:p>
            <a:pPr lvl="1">
              <a:lnSpc>
                <a:spcPct val="200000"/>
              </a:lnSpc>
            </a:pPr>
            <a:r>
              <a:rPr lang="en-US"/>
              <a:t>Horizontally </a:t>
            </a:r>
            <a:r>
              <a:rPr lang="EN-US"/>
              <a:t>and vertically traverse steel bridges</a:t>
            </a:r>
          </a:p>
          <a:p>
            <a:pPr lvl="1">
              <a:lnSpc>
                <a:spcPct val="200000"/>
              </a:lnSpc>
            </a:pPr>
            <a:r>
              <a:rPr lang="EN-US"/>
              <a:t>Measure bridge vibrations at low frequencies</a:t>
            </a:r>
          </a:p>
          <a:p>
            <a:pPr lvl="1">
              <a:lnSpc>
                <a:spcPct val="200000"/>
              </a:lnSpc>
            </a:pPr>
            <a:r>
              <a:rPr lang="EN-US"/>
              <a:t>Wirelessly transmit vibration data to a PC</a:t>
            </a:r>
          </a:p>
          <a:p>
            <a:pPr lvl="1">
              <a:lnSpc>
                <a:spcPct val="200000"/>
              </a:lnSpc>
            </a:pPr>
            <a:r>
              <a:rPr lang="en-US"/>
              <a:t>Lightweight </a:t>
            </a:r>
            <a:r>
              <a:rPr lang="EN-US"/>
              <a:t>for deployment and retrieval by drone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12436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7630" y="2642863"/>
            <a:ext cx="10515600" cy="1325563"/>
          </a:xfrm>
        </p:spPr>
        <p:txBody>
          <a:bodyPr>
            <a:normAutofit/>
          </a:bodyPr>
          <a:lstStyle/>
          <a:p>
            <a:r>
              <a:rPr lang="en-US" sz="6600" b="1">
                <a:solidFill>
                  <a:schemeClr val="bg1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6334263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337" y="227095"/>
            <a:ext cx="8655325" cy="6507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29394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9969" y="379827"/>
            <a:ext cx="7854696" cy="604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8491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5852" y="533526"/>
            <a:ext cx="8220295" cy="564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2564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015" y="488598"/>
            <a:ext cx="6063176" cy="358591"/>
          </a:xfrm>
        </p:spPr>
        <p:txBody>
          <a:bodyPr>
            <a:noAutofit/>
          </a:bodyPr>
          <a:lstStyle/>
          <a:p>
            <a:r>
              <a:rPr lang="en-US" sz="3000" b="1"/>
              <a:t>Before Low pass with 0.5 attenuation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79" y="1129694"/>
            <a:ext cx="6090991" cy="469170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5959" y="1209822"/>
            <a:ext cx="5880795" cy="4358188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443003" y="517710"/>
            <a:ext cx="5748997" cy="3585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/>
              <a:t>After Low pass with 0.5 attenuation</a:t>
            </a:r>
          </a:p>
        </p:txBody>
      </p:sp>
    </p:spTree>
    <p:extLst>
      <p:ext uri="{BB962C8B-B14F-4D97-AF65-F5344CB8AC3E}">
        <p14:creationId xmlns:p14="http://schemas.microsoft.com/office/powerpoint/2010/main" val="4133958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5855" y="1690688"/>
            <a:ext cx="10515600" cy="4351338"/>
          </a:xfrm>
        </p:spPr>
        <p:txBody>
          <a:bodyPr numCol="2">
            <a:normAutofit/>
          </a:bodyPr>
          <a:lstStyle/>
          <a:p>
            <a:r>
              <a:rPr lang="en-US"/>
              <a:t>Robot Overview</a:t>
            </a:r>
          </a:p>
          <a:p>
            <a:r>
              <a:rPr lang="en-US"/>
              <a:t>Mobility Design</a:t>
            </a:r>
          </a:p>
          <a:p>
            <a:pPr lvl="1"/>
            <a:r>
              <a:rPr lang="en-US"/>
              <a:t>Motor Choice and Implementation</a:t>
            </a:r>
          </a:p>
          <a:p>
            <a:pPr lvl="1"/>
            <a:r>
              <a:rPr lang="en-US"/>
              <a:t>Magnets</a:t>
            </a:r>
          </a:p>
          <a:p>
            <a:r>
              <a:rPr lang="en-US"/>
              <a:t>Accelerometer Measurements</a:t>
            </a:r>
          </a:p>
          <a:p>
            <a:pPr lvl="1"/>
            <a:r>
              <a:rPr lang="en-US"/>
              <a:t>Accelerometer Choice</a:t>
            </a:r>
          </a:p>
          <a:p>
            <a:pPr lvl="1"/>
            <a:r>
              <a:rPr lang="en-US"/>
              <a:t>Data Filtering</a:t>
            </a:r>
          </a:p>
          <a:p>
            <a:pPr lvl="1"/>
            <a:r>
              <a:rPr lang="en-US"/>
              <a:t>Accelerometer Deployment</a:t>
            </a:r>
          </a:p>
          <a:p>
            <a:r>
              <a:rPr lang="en-US"/>
              <a:t>Motion Tracking</a:t>
            </a:r>
          </a:p>
          <a:p>
            <a:r>
              <a:rPr lang="en-US"/>
              <a:t>Microcontroller</a:t>
            </a:r>
          </a:p>
          <a:p>
            <a:r>
              <a:rPr lang="en-US"/>
              <a:t>Wireless Data Transmission</a:t>
            </a:r>
          </a:p>
          <a:p>
            <a:r>
              <a:rPr lang="en-US"/>
              <a:t>Power</a:t>
            </a:r>
          </a:p>
          <a:p>
            <a:r>
              <a:rPr lang="en-US"/>
              <a:t>Robot Structure</a:t>
            </a:r>
          </a:p>
          <a:p>
            <a:r>
              <a:rPr lang="en-US"/>
              <a:t>Verification</a:t>
            </a:r>
          </a:p>
          <a:p>
            <a:r>
              <a:rPr lang="en-US"/>
              <a:t>Final Demonstration Results</a:t>
            </a:r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346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82758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54286" y="1"/>
            <a:ext cx="29173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/>
              <a:t>Robot Overview</a:t>
            </a:r>
          </a:p>
        </p:txBody>
      </p:sp>
    </p:spTree>
    <p:extLst>
      <p:ext uri="{BB962C8B-B14F-4D97-AF65-F5344CB8AC3E}">
        <p14:creationId xmlns:p14="http://schemas.microsoft.com/office/powerpoint/2010/main" val="1206168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12182758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354286" y="1"/>
            <a:ext cx="291737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/>
              <a:t>Robot Mobility</a:t>
            </a:r>
          </a:p>
        </p:txBody>
      </p:sp>
      <p:sp>
        <p:nvSpPr>
          <p:cNvPr id="11" name="Oval 10"/>
          <p:cNvSpPr/>
          <p:nvPr/>
        </p:nvSpPr>
        <p:spPr>
          <a:xfrm>
            <a:off x="130627" y="4717144"/>
            <a:ext cx="3265715" cy="133531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346371" y="5863771"/>
            <a:ext cx="1850574" cy="99422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5554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64</Slides>
  <Notes>59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65" baseType="lpstr">
      <vt:lpstr>Office Theme</vt:lpstr>
      <vt:lpstr>Bridge Inspection Robot Proposal Presentation</vt:lpstr>
      <vt:lpstr>Introduction</vt:lpstr>
      <vt:lpstr>Problem Background</vt:lpstr>
      <vt:lpstr>Solution: Structural Health Monitoring (SHM) System </vt:lpstr>
      <vt:lpstr>PowerPoint Presentation</vt:lpstr>
      <vt:lpstr>Goals</vt:lpstr>
      <vt:lpstr>Outline</vt:lpstr>
      <vt:lpstr>PowerPoint Presentation</vt:lpstr>
      <vt:lpstr>PowerPoint Presentation</vt:lpstr>
      <vt:lpstr>Three-Wheeled Design </vt:lpstr>
      <vt:lpstr>Mobility Choice: Three-Wheeled Design</vt:lpstr>
      <vt:lpstr>Motors - Pololu 25D Metal Gearmotor</vt:lpstr>
      <vt:lpstr>Motors - Implementation</vt:lpstr>
      <vt:lpstr>Magnets - B621 Grade N42 Neodymium Magnet </vt:lpstr>
      <vt:lpstr>PowerPoint Presentation</vt:lpstr>
      <vt:lpstr>Accelerometer Design Choices</vt:lpstr>
      <vt:lpstr>Reason for Accelerometer Change</vt:lpstr>
      <vt:lpstr>Accelerometer Deployment Method</vt:lpstr>
      <vt:lpstr>Linear Actuator - Actuonix L12 30mm Linear Actuator</vt:lpstr>
      <vt:lpstr>Deployment</vt:lpstr>
      <vt:lpstr>Digital Filter Parameters Option</vt:lpstr>
      <vt:lpstr>PowerPoint Presentation</vt:lpstr>
      <vt:lpstr>Motion Tracking Requirements</vt:lpstr>
      <vt:lpstr>Straight Path Traversal</vt:lpstr>
      <vt:lpstr>Edge Detection</vt:lpstr>
      <vt:lpstr>IR Sensor Implementation</vt:lpstr>
      <vt:lpstr>Motion Tracking</vt:lpstr>
      <vt:lpstr>GPS - Adafruit Ultimate GPS Breakout - 66 Channel MTK3339</vt:lpstr>
      <vt:lpstr>Gyroscope – ST L3GD20H</vt:lpstr>
      <vt:lpstr>PowerPoint Presentation</vt:lpstr>
      <vt:lpstr>SD Card – Sparkfun microSD Breakout </vt:lpstr>
      <vt:lpstr>PowerPoint Presentation</vt:lpstr>
      <vt:lpstr>Wireless Module - XBee S2C 802.15.4</vt:lpstr>
      <vt:lpstr>PowerPoint Presentation</vt:lpstr>
      <vt:lpstr>Power Requirements</vt:lpstr>
      <vt:lpstr>Turnigy Lipo Pack </vt:lpstr>
      <vt:lpstr>PowerPoint Presentation</vt:lpstr>
      <vt:lpstr>Structure</vt:lpstr>
      <vt:lpstr>Printed Circuit Board (PCB)</vt:lpstr>
      <vt:lpstr>PowerPoint Presentation</vt:lpstr>
      <vt:lpstr>Microcontroller – TI MSP432P401R</vt:lpstr>
      <vt:lpstr>Software</vt:lpstr>
      <vt:lpstr>Datalogging Program</vt:lpstr>
      <vt:lpstr>Movement Program</vt:lpstr>
      <vt:lpstr>User Interface Program</vt:lpstr>
      <vt:lpstr>Design Verification</vt:lpstr>
      <vt:lpstr>Dimension and Mass Properties</vt:lpstr>
      <vt:lpstr>Test Event: Holding Force</vt:lpstr>
      <vt:lpstr>Holding Force Results</vt:lpstr>
      <vt:lpstr>Test Event: Accelerometer Data Accuracy</vt:lpstr>
      <vt:lpstr>Accelerometer Data Accuracy Results</vt:lpstr>
      <vt:lpstr>Test Event: Battery Life</vt:lpstr>
      <vt:lpstr>Battery Life Results</vt:lpstr>
      <vt:lpstr>Test Event: Wireless Communication Distance</vt:lpstr>
      <vt:lpstr>Wireless Communication Distance Results</vt:lpstr>
      <vt:lpstr>Test Event: Final Demonstration </vt:lpstr>
      <vt:lpstr>Final Demonstration </vt:lpstr>
      <vt:lpstr>Future Steps</vt:lpstr>
      <vt:lpstr>Cost Analysis</vt:lpstr>
      <vt:lpstr>Questions?</vt:lpstr>
      <vt:lpstr>PowerPoint Presentation</vt:lpstr>
      <vt:lpstr>PowerPoint Presentation</vt:lpstr>
      <vt:lpstr>PowerPoint Presentation</vt:lpstr>
      <vt:lpstr>Before Low pass with 0.5 attenuation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Bridge Inspection Robot Proposal Presentation</dc:title>
  <cp:revision>1</cp:revision>
  <dcterms:modified xsi:type="dcterms:W3CDTF">2017-04-24T22:09:48Z</dcterms:modified>
</cp:coreProperties>
</file>